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29"/>
  </p:notesMasterIdLst>
  <p:handoutMasterIdLst>
    <p:handoutMasterId r:id="rId30"/>
  </p:handoutMasterIdLst>
  <p:sldIdLst>
    <p:sldId id="256" r:id="rId2"/>
    <p:sldId id="289" r:id="rId3"/>
    <p:sldId id="257" r:id="rId4"/>
    <p:sldId id="281" r:id="rId5"/>
    <p:sldId id="258" r:id="rId6"/>
    <p:sldId id="259" r:id="rId7"/>
    <p:sldId id="279" r:id="rId8"/>
    <p:sldId id="290" r:id="rId9"/>
    <p:sldId id="295" r:id="rId10"/>
    <p:sldId id="296" r:id="rId11"/>
    <p:sldId id="297" r:id="rId12"/>
    <p:sldId id="293" r:id="rId13"/>
    <p:sldId id="260" r:id="rId14"/>
    <p:sldId id="261" r:id="rId15"/>
    <p:sldId id="282" r:id="rId16"/>
    <p:sldId id="291" r:id="rId17"/>
    <p:sldId id="299" r:id="rId18"/>
    <p:sldId id="270" r:id="rId19"/>
    <p:sldId id="273" r:id="rId20"/>
    <p:sldId id="276" r:id="rId21"/>
    <p:sldId id="292" r:id="rId22"/>
    <p:sldId id="283" r:id="rId23"/>
    <p:sldId id="288" r:id="rId24"/>
    <p:sldId id="284" r:id="rId25"/>
    <p:sldId id="298" r:id="rId26"/>
    <p:sldId id="286" r:id="rId27"/>
    <p:sldId id="280" r:id="rId28"/>
  </p:sldIdLst>
  <p:sldSz cx="11520488" cy="864076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7DC1C94-774A-4D16-8B42-AB4A49FA85BB}">
          <p14:sldIdLst/>
        </p14:section>
        <p14:section name="Раздел без заголовка" id="{01F40EA7-DEB3-4F54-BB01-7080CB1BA26F}">
          <p14:sldIdLst>
            <p14:sldId id="256"/>
            <p14:sldId id="289"/>
            <p14:sldId id="257"/>
            <p14:sldId id="281"/>
            <p14:sldId id="258"/>
            <p14:sldId id="259"/>
            <p14:sldId id="279"/>
            <p14:sldId id="290"/>
            <p14:sldId id="295"/>
            <p14:sldId id="296"/>
            <p14:sldId id="297"/>
            <p14:sldId id="293"/>
            <p14:sldId id="260"/>
            <p14:sldId id="261"/>
            <p14:sldId id="282"/>
            <p14:sldId id="291"/>
            <p14:sldId id="299"/>
            <p14:sldId id="270"/>
            <p14:sldId id="273"/>
            <p14:sldId id="276"/>
            <p14:sldId id="292"/>
            <p14:sldId id="283"/>
            <p14:sldId id="288"/>
            <p14:sldId id="284"/>
            <p14:sldId id="298"/>
            <p14:sldId id="286"/>
            <p14:sldId id="280"/>
          </p14:sldIdLst>
        </p14:section>
        <p14:section name="Раздел без заголовка" id="{0DE7F5E1-64AE-4297-8082-99086CEA7F94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634">
          <p15:clr>
            <a:srgbClr val="A4A3A4"/>
          </p15:clr>
        </p15:guide>
        <p15:guide id="2" orient="horz" pos="5218">
          <p15:clr>
            <a:srgbClr val="A4A3A4"/>
          </p15:clr>
        </p15:guide>
        <p15:guide id="3" orient="horz" pos="180">
          <p15:clr>
            <a:srgbClr val="A4A3A4"/>
          </p15:clr>
        </p15:guide>
        <p15:guide id="4" orient="horz" pos="22">
          <p15:clr>
            <a:srgbClr val="A4A3A4"/>
          </p15:clr>
        </p15:guide>
        <p15:guide id="5" orient="horz" pos="5238">
          <p15:clr>
            <a:srgbClr val="A4A3A4"/>
          </p15:clr>
        </p15:guide>
        <p15:guide id="6" orient="horz" pos="4695">
          <p15:clr>
            <a:srgbClr val="A4A3A4"/>
          </p15:clr>
        </p15:guide>
        <p15:guide id="7" orient="horz" pos="3582">
          <p15:clr>
            <a:srgbClr val="A4A3A4"/>
          </p15:clr>
        </p15:guide>
        <p15:guide id="8" pos="2274">
          <p15:clr>
            <a:srgbClr val="A4A3A4"/>
          </p15:clr>
        </p15:guide>
        <p15:guide id="9" pos="7091">
          <p15:clr>
            <a:srgbClr val="A4A3A4"/>
          </p15:clr>
        </p15:guide>
        <p15:guide id="10" pos="162">
          <p15:clr>
            <a:srgbClr val="A4A3A4"/>
          </p15:clr>
        </p15:guide>
        <p15:guide id="11" pos="5018">
          <p15:clr>
            <a:srgbClr val="A4A3A4"/>
          </p15:clr>
        </p15:guide>
        <p15:guide id="12" pos="711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Городецкий Павел Валерьевич" initials="ГПВ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35"/>
    <p:restoredTop sz="95173"/>
  </p:normalViewPr>
  <p:slideViewPr>
    <p:cSldViewPr snapToGrid="0">
      <p:cViewPr varScale="1">
        <p:scale>
          <a:sx n="84" d="100"/>
          <a:sy n="84" d="100"/>
        </p:scale>
        <p:origin x="1650" y="108"/>
      </p:cViewPr>
      <p:guideLst>
        <p:guide orient="horz" pos="634"/>
        <p:guide orient="horz" pos="5218"/>
        <p:guide orient="horz" pos="180"/>
        <p:guide orient="horz" pos="22"/>
        <p:guide orient="horz" pos="5238"/>
        <p:guide orient="horz" pos="4695"/>
        <p:guide orient="horz" pos="3582"/>
        <p:guide pos="2274"/>
        <p:guide pos="7091"/>
        <p:guide pos="162"/>
        <p:guide pos="5018"/>
        <p:guide pos="71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4E1D71B2-C074-4B13-AB67-B32509399B4C}" type="datetime1">
              <a:rPr lang="ru-RU"/>
              <a:pPr lvl="0">
                <a:defRPr/>
              </a:pPr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64BA3FB5-6A54-469C-AF8A-E30B739F1A51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6442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9EA4A145-E748-45E6-9541-8C569DD64A20}" type="datetime1">
              <a:rPr lang="ru-RU"/>
              <a:pPr lvl="0">
                <a:defRPr/>
              </a:pPr>
              <a:t>06.04.2020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0E4FF0B7-6C7A-444D-BC86-99C02D58423E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49195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1pPr>
    <a:lvl2pPr marL="473934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2pPr>
    <a:lvl3pPr marL="947867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3pPr>
    <a:lvl4pPr marL="1421801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4pPr>
    <a:lvl5pPr marL="1895734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5pPr>
    <a:lvl6pPr marL="2369668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6pPr>
    <a:lvl7pPr marL="2843601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7pPr>
    <a:lvl8pPr marL="3317535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8pPr>
    <a:lvl9pPr marL="3791468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497276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09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F0B7-6C7A-444D-BC86-99C02D58423E}" type="slidenum">
              <a:rPr lang="ru-RU" smtClean="0"/>
              <a:pPr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277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4037" y="1414125"/>
            <a:ext cx="9792415" cy="3008266"/>
          </a:xfrm>
        </p:spPr>
        <p:txBody>
          <a:bodyPr anchor="b"/>
          <a:lstStyle>
            <a:lvl1pPr algn="ctr">
              <a:defRPr sz="755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061" y="4538401"/>
            <a:ext cx="8640366" cy="2086184"/>
          </a:xfrm>
        </p:spPr>
        <p:txBody>
          <a:bodyPr/>
          <a:lstStyle>
            <a:lvl1pPr marL="0" indent="0" algn="ctr">
              <a:buNone/>
              <a:defRPr sz="3024"/>
            </a:lvl1pPr>
            <a:lvl2pPr marL="576026" indent="0" algn="ctr">
              <a:buNone/>
              <a:defRPr sz="2520"/>
            </a:lvl2pPr>
            <a:lvl3pPr marL="1152053" indent="0" algn="ctr">
              <a:buNone/>
              <a:defRPr sz="2268"/>
            </a:lvl3pPr>
            <a:lvl4pPr marL="1728079" indent="0" algn="ctr">
              <a:buNone/>
              <a:defRPr sz="2016"/>
            </a:lvl4pPr>
            <a:lvl5pPr marL="2304105" indent="0" algn="ctr">
              <a:buNone/>
              <a:defRPr sz="2016"/>
            </a:lvl5pPr>
            <a:lvl6pPr marL="2880131" indent="0" algn="ctr">
              <a:buNone/>
              <a:defRPr sz="2016"/>
            </a:lvl6pPr>
            <a:lvl7pPr marL="3456158" indent="0" algn="ctr">
              <a:buNone/>
              <a:defRPr sz="2016"/>
            </a:lvl7pPr>
            <a:lvl8pPr marL="4032184" indent="0" algn="ctr">
              <a:buNone/>
              <a:defRPr sz="2016"/>
            </a:lvl8pPr>
            <a:lvl9pPr marL="4608210" indent="0" algn="ctr">
              <a:buNone/>
              <a:defRPr sz="2016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7935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3190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44350" y="460041"/>
            <a:ext cx="2484105" cy="732264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2034" y="460041"/>
            <a:ext cx="7308310" cy="732264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357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1" b="12482"/>
          <a:stretch/>
        </p:blipFill>
        <p:spPr>
          <a:xfrm>
            <a:off x="61141" y="134021"/>
            <a:ext cx="1820183" cy="6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0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034" y="2154193"/>
            <a:ext cx="9936421" cy="3594317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6034" y="5782513"/>
            <a:ext cx="9936421" cy="1890166"/>
          </a:xfrm>
        </p:spPr>
        <p:txBody>
          <a:bodyPr/>
          <a:lstStyle>
            <a:lvl1pPr marL="0" indent="0">
              <a:buNone/>
              <a:defRPr sz="3024">
                <a:solidFill>
                  <a:schemeClr val="tx1"/>
                </a:solidFill>
              </a:defRPr>
            </a:lvl1pPr>
            <a:lvl2pPr marL="57602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15205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3pPr>
            <a:lvl4pPr marL="1728079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4pPr>
            <a:lvl5pPr marL="2304105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5pPr>
            <a:lvl6pPr marL="2880131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6pPr>
            <a:lvl7pPr marL="3456158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7pPr>
            <a:lvl8pPr marL="4032184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8pPr>
            <a:lvl9pPr marL="4608210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3156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034" y="2300203"/>
            <a:ext cx="4896207" cy="54824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32247" y="2300203"/>
            <a:ext cx="4896207" cy="54824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4844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4" y="460043"/>
            <a:ext cx="9936421" cy="16701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535" y="2118188"/>
            <a:ext cx="4873706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535" y="3156278"/>
            <a:ext cx="4873706" cy="464241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32248" y="2118188"/>
            <a:ext cx="4897708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32248" y="3156278"/>
            <a:ext cx="4897708" cy="464241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2354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1" b="12482"/>
          <a:stretch/>
        </p:blipFill>
        <p:spPr>
          <a:xfrm>
            <a:off x="61141" y="134021"/>
            <a:ext cx="1820183" cy="6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790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1" b="12482"/>
          <a:stretch/>
        </p:blipFill>
        <p:spPr>
          <a:xfrm>
            <a:off x="61141" y="134021"/>
            <a:ext cx="1820183" cy="6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916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4" y="576051"/>
            <a:ext cx="3715657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7708" y="1244112"/>
            <a:ext cx="5832247" cy="6140542"/>
          </a:xfrm>
        </p:spPr>
        <p:txBody>
          <a:bodyPr/>
          <a:lstStyle>
            <a:lvl1pPr>
              <a:defRPr sz="4032"/>
            </a:lvl1pPr>
            <a:lvl2pPr>
              <a:defRPr sz="3528"/>
            </a:lvl2pPr>
            <a:lvl3pPr>
              <a:defRPr sz="3024"/>
            </a:lvl3pPr>
            <a:lvl4pPr>
              <a:defRPr sz="2520"/>
            </a:lvl4pPr>
            <a:lvl5pPr>
              <a:defRPr sz="2520"/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534" y="2592229"/>
            <a:ext cx="3715657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5113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4" y="576051"/>
            <a:ext cx="3715657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97708" y="1244112"/>
            <a:ext cx="5832247" cy="6140542"/>
          </a:xfrm>
        </p:spPr>
        <p:txBody>
          <a:bodyPr anchor="t"/>
          <a:lstStyle>
            <a:lvl1pPr marL="0" indent="0">
              <a:buNone/>
              <a:defRPr sz="4032"/>
            </a:lvl1pPr>
            <a:lvl2pPr marL="576026" indent="0">
              <a:buNone/>
              <a:defRPr sz="3528"/>
            </a:lvl2pPr>
            <a:lvl3pPr marL="1152053" indent="0">
              <a:buNone/>
              <a:defRPr sz="3024"/>
            </a:lvl3pPr>
            <a:lvl4pPr marL="1728079" indent="0">
              <a:buNone/>
              <a:defRPr sz="2520"/>
            </a:lvl4pPr>
            <a:lvl5pPr marL="2304105" indent="0">
              <a:buNone/>
              <a:defRPr sz="2520"/>
            </a:lvl5pPr>
            <a:lvl6pPr marL="2880131" indent="0">
              <a:buNone/>
              <a:defRPr sz="2520"/>
            </a:lvl6pPr>
            <a:lvl7pPr marL="3456158" indent="0">
              <a:buNone/>
              <a:defRPr sz="2520"/>
            </a:lvl7pPr>
            <a:lvl8pPr marL="4032184" indent="0">
              <a:buNone/>
              <a:defRPr sz="2520"/>
            </a:lvl8pPr>
            <a:lvl9pPr marL="4608210" indent="0">
              <a:buNone/>
              <a:defRPr sz="252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534" y="2592229"/>
            <a:ext cx="3715657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4879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034" y="460043"/>
            <a:ext cx="9936421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034" y="2300203"/>
            <a:ext cx="9936421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033" y="8008709"/>
            <a:ext cx="259211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162" y="8008709"/>
            <a:ext cx="3888165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6345" y="8008709"/>
            <a:ext cx="259211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3269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1152053" rtl="0" eaLnBrk="1" latinLnBrk="0" hangingPunct="1">
        <a:lnSpc>
          <a:spcPct val="90000"/>
        </a:lnSpc>
        <a:spcBef>
          <a:spcPct val="0"/>
        </a:spcBef>
        <a:buNone/>
        <a:defRPr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13" indent="-288013" algn="l" defTabSz="1152053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039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066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092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118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145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171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197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223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26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053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079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105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131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158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184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21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45925" y="7544951"/>
            <a:ext cx="2791154" cy="373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29" b="1" dirty="0">
                <a:latin typeface="Arial Narrow" panose="020B0606020202030204" pitchFamily="34" charset="0"/>
              </a:rPr>
              <a:t>2020 год</a:t>
            </a:r>
            <a:endParaRPr lang="ru-RU" sz="1646" b="1" dirty="0">
              <a:latin typeface="Arial Narrow" panose="020B0606020202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078" y="1314836"/>
            <a:ext cx="5059439" cy="19943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0376" y="3332008"/>
            <a:ext cx="11106285" cy="3045811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3109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ИМУЩЕСТВЕННАЯ ПОДДЕРЖКА </a:t>
            </a:r>
          </a:p>
          <a:p>
            <a:pPr algn="ctr"/>
            <a:r>
              <a:rPr lang="ru-RU" sz="3109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СУБЪЕКТОВ МАЛОГО И СРЕДНЕГО ПРЕДПРИНИМАТЕЛЬСТВА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70248"/>
            <a:ext cx="2061646" cy="1244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46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9552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17333" y="402478"/>
            <a:ext cx="9412139" cy="373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29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Антикризисные меры. </a:t>
            </a:r>
            <a:r>
              <a:rPr lang="ru-RU" sz="1829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от 01.04.2020 №98-ФЗ</a:t>
            </a:r>
            <a:endParaRPr lang="ru-RU" sz="1829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37893" y="983409"/>
            <a:ext cx="10195461" cy="2761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637893" y="2969904"/>
            <a:ext cx="1009056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212121"/>
                </a:solidFill>
                <a:latin typeface="Arial" panose="020B0604020202020204" pitchFamily="34" charset="0"/>
              </a:rPr>
              <a:t>Статья 19:</a:t>
            </a:r>
          </a:p>
          <a:p>
            <a:pPr algn="just"/>
            <a:r>
              <a:rPr lang="ru-RU" dirty="0" smtClean="0">
                <a:solidFill>
                  <a:srgbClr val="212121"/>
                </a:solidFill>
                <a:latin typeface="Arial" panose="020B0604020202020204" pitchFamily="34" charset="0"/>
              </a:rPr>
              <a:t>В </a:t>
            </a:r>
            <a:r>
              <a:rPr lang="ru-RU" dirty="0">
                <a:solidFill>
                  <a:srgbClr val="212121"/>
                </a:solidFill>
                <a:latin typeface="Arial" panose="020B0604020202020204" pitchFamily="34" charset="0"/>
              </a:rPr>
              <a:t>отношении договоров аренды недвижимого имущества, заключенных до принятия в 2020 году органом государственной власти субъекта Российской Федерации решения о введении режима повышенной готовности или чрезвычайной ситуации на территории субъекта Российской Федерации,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</a:rPr>
              <a:t>в течение 30 дней со дня обращения арендатора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dirty="0">
                <a:solidFill>
                  <a:srgbClr val="212121"/>
                </a:solidFill>
                <a:latin typeface="Arial" panose="020B0604020202020204" pitchFamily="34" charset="0"/>
              </a:rPr>
              <a:t>соответствующего объекта недвижимого имущества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</a:rPr>
              <a:t>арендодатель обязан заключить дополнительное соглашение, предусматривающее отсрочку уплаты арендной платы, предусмотренной в 2020 году.  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just"/>
            <a:endParaRPr lang="ru-RU" dirty="0">
              <a:solidFill>
                <a:srgbClr val="212121"/>
              </a:solidFill>
              <a:latin typeface="Arial" panose="020B0604020202020204" pitchFamily="34" charset="0"/>
            </a:endParaRPr>
          </a:p>
          <a:p>
            <a:pPr algn="just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</a:rPr>
              <a:t>Арендатор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</a:rPr>
              <a:t>вправе потребовать уменьшения арендной платы </a:t>
            </a:r>
            <a:r>
              <a:rPr lang="ru-RU" dirty="0">
                <a:solidFill>
                  <a:srgbClr val="212121"/>
                </a:solidFill>
                <a:latin typeface="Arial" panose="020B0604020202020204" pitchFamily="34" charset="0"/>
              </a:rPr>
              <a:t>за период 2020 года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</a:rPr>
              <a:t>в связи с невозможностью использования имущест</a:t>
            </a:r>
            <a:r>
              <a:rPr lang="ru-RU" b="1" dirty="0">
                <a:solidFill>
                  <a:srgbClr val="212121"/>
                </a:solidFill>
                <a:latin typeface="Arial" panose="020B0604020202020204" pitchFamily="34" charset="0"/>
              </a:rPr>
              <a:t>ва</a:t>
            </a:r>
            <a:r>
              <a:rPr lang="ru-RU" dirty="0">
                <a:solidFill>
                  <a:srgbClr val="212121"/>
                </a:solidFill>
                <a:latin typeface="Arial" panose="020B0604020202020204" pitchFamily="34" charset="0"/>
              </a:rPr>
              <a:t>, связанной с принятием решения о введении режима повышенной готовности или чрезвычайной ситуации в регионе.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37893" y="1624069"/>
            <a:ext cx="100905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212121"/>
                </a:solidFill>
                <a:latin typeface="Arial" panose="020B0604020202020204" pitchFamily="34" charset="0"/>
              </a:rPr>
              <a:t>Федеральный закон </a:t>
            </a:r>
            <a:r>
              <a:rPr lang="ru-RU" b="1" dirty="0">
                <a:solidFill>
                  <a:srgbClr val="212121"/>
                </a:solidFill>
                <a:latin typeface="Arial" panose="020B0604020202020204" pitchFamily="34" charset="0"/>
              </a:rPr>
              <a:t>от 1 апреля 2020 г. N 98-ФЗ "О внесении изменений в отдельные законодательные акты Российской Федерации по вопросам предупреждения и ликвидации чрезвычайных ситуаций"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60719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47813" y="667901"/>
            <a:ext cx="9412139" cy="373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29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Антикризисные меры. </a:t>
            </a:r>
            <a:r>
              <a:rPr lang="ru-RU" sz="1829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Постановление Правительства от 03.04.2020 №439</a:t>
            </a:r>
            <a:endParaRPr lang="ru-RU" sz="1829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37893" y="1198803"/>
            <a:ext cx="10195461" cy="2761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748542" y="1661684"/>
            <a:ext cx="100905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212121"/>
                </a:solidFill>
                <a:latin typeface="Arial" panose="020B0604020202020204" pitchFamily="34" charset="0"/>
              </a:rPr>
              <a:t>Постановление Правительства РФ от 03.04.2020 №439 «Об установлении требований к условиям и срокам отсрочки уплаты арендной платы по договорам аренды недвижимого имущества»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37893" y="3148485"/>
            <a:ext cx="5014595" cy="3740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Отсрочка предоставляется до 1 октября 2020 года, начиная с даты введения вышеуказанных режимов, на условиях: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на срок действия режимов ПГ или ЧС отсрочка предоставляется на уплату аренды в полном объеме;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после прекращения действия режимов ПГ или ЧС отсрочка предоставляется на уплату в объеме 50 процентов аренды до 1 октября 2020 года;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задолженность по аренде уплачивается в течении 2021-2023 гг., ежемесячно в равном объёме.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 этом размер арендной платы может быть снижен. </a:t>
            </a:r>
            <a:endParaRPr lang="ru-RU" dirty="0">
              <a:solidFill>
                <a:schemeClr val="accent2">
                  <a:lumMod val="50000"/>
                </a:schemeClr>
              </a:solidFill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41719" y="3096809"/>
            <a:ext cx="4951095" cy="5141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Штрафы, проценты или иные меры ответственности в связи с несоблюдением арендаторами порядка и сроков внесения арендной платы в связи с отсрочкой не применяются.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в договор включены коммунальные платежи, то они выплачиваются, за исключением случаев, если в период ПГ или ЧС сам арендодатель освобождается от оплаты таких услуг.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Стороны договора аренды могут устанавливать иные условия по отсрочке, если это не приведёт к ухудшению для арендатора условий, предусмотренных требованиями.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Также субъектам РФ рекомендовано предоставить собственникам недвижимости, предоставившим отсрочку по аренде, меры поддержки по налогу на имущество.</a:t>
            </a:r>
            <a:endParaRPr lang="ru-RU" dirty="0">
              <a:solidFill>
                <a:schemeClr val="accent2">
                  <a:lumMod val="50000"/>
                </a:schemeClr>
              </a:solidFill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98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3341748"/>
            <a:ext cx="11520488" cy="152103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83606" tIns="41803" rIns="83606" bIns="41803" rtlCol="0" anchor="ctr" anchorCtr="0">
            <a:normAutofit/>
          </a:bodyPr>
          <a:lstStyle>
            <a:lvl1pPr algn="l" defTabSz="115214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5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ctr">
              <a:spcAft>
                <a:spcPts val="549"/>
              </a:spcAft>
              <a:buSzPct val="120000"/>
            </a:pPr>
            <a:r>
              <a:rPr lang="ru-RU" sz="2926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3. Формирование </a:t>
            </a:r>
            <a:r>
              <a:rPr lang="ru-RU" sz="2926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(совершенствование) нормативной правовой базы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0147"/>
            <a:ext cx="3804826" cy="173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541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 flipV="1">
            <a:off x="168527" y="1033527"/>
            <a:ext cx="11225571" cy="25113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401184" y="4397841"/>
            <a:ext cx="4379050" cy="51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43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66 000 </a:t>
            </a:r>
            <a:r>
              <a:rPr lang="ru-RU" sz="2743" b="1" dirty="0">
                <a:latin typeface="Arial Narrow" panose="020B0606020202030204" pitchFamily="34" charset="0"/>
              </a:rPr>
              <a:t>объектов в перечнях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09600" y="4774672"/>
            <a:ext cx="1319685" cy="345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46" b="1" i="1" dirty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2019-2024 гг.</a:t>
            </a:r>
            <a:endParaRPr lang="ru-RU" sz="1646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560004" y="2563267"/>
            <a:ext cx="8187221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60" b="1" dirty="0">
                <a:solidFill>
                  <a:srgbClr val="1F4E79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Обеспечение доступа субъектов МСП к предоставляемому государственному и муниципальному имуществу за счет дополнения общего количества объектов в перечнях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947619" y="312202"/>
            <a:ext cx="9246601" cy="599129"/>
          </a:xfrm>
          <a:prstGeom prst="rect">
            <a:avLst/>
          </a:prstGeom>
          <a:noFill/>
        </p:spPr>
        <p:txBody>
          <a:bodyPr wrap="square" lIns="53997" tIns="26998" rIns="0" bIns="26998" rtlCol="0" anchor="ctr">
            <a:noAutofit/>
          </a:bodyPr>
          <a:lstStyle/>
          <a:p>
            <a:pPr lvl="0">
              <a:defRPr/>
            </a:pPr>
            <a:r>
              <a:rPr lang="ru-RU" altLang="ru-RU" sz="20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Стратегические документы Правительства Российской Федерации</a:t>
            </a:r>
            <a:endParaRPr lang="ru-RU" altLang="ru-RU" sz="2000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11736" y="2611976"/>
            <a:ext cx="1212351" cy="51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64043"/>
            <a:r>
              <a:rPr lang="ru-RU" sz="2743" b="1" dirty="0">
                <a:latin typeface="Arial Narrow" panose="020B0606020202030204" pitchFamily="34" charset="0"/>
                <a:cs typeface="Arial" panose="020B0604020202020204" pitchFamily="34" charset="0"/>
              </a:rPr>
              <a:t>ЦЕЛЬ: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467791" y="4411048"/>
            <a:ext cx="2009799" cy="51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64043"/>
            <a:r>
              <a:rPr lang="ru-RU" sz="2743" b="1" dirty="0">
                <a:latin typeface="Arial Narrow" panose="020B0606020202030204" pitchFamily="34" charset="0"/>
                <a:cs typeface="Arial" panose="020B0604020202020204" pitchFamily="34" charset="0"/>
              </a:rPr>
              <a:t>РЕЗУЛЬТАТ: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800798" y="1428506"/>
            <a:ext cx="6364500" cy="76764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194" b="1" dirty="0">
                <a:solidFill>
                  <a:schemeClr val="bg1"/>
                </a:solidFill>
                <a:latin typeface="Arial Narrow" panose="020B0606020202030204" pitchFamily="34" charset="0"/>
              </a:rPr>
              <a:t>Национальный проект </a:t>
            </a:r>
          </a:p>
          <a:p>
            <a:pPr algn="ctr"/>
            <a:r>
              <a:rPr lang="ru-RU" sz="2194" b="1" dirty="0">
                <a:solidFill>
                  <a:schemeClr val="bg1"/>
                </a:solidFill>
                <a:latin typeface="Arial Narrow" panose="020B0606020202030204" pitchFamily="34" charset="0"/>
              </a:rPr>
              <a:t>по малому и среднему предпринимательству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8106634" y="5348298"/>
            <a:ext cx="2915072" cy="23435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864043">
              <a:defRPr/>
            </a:pPr>
            <a:r>
              <a:rPr lang="ru-RU" sz="2286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Правительство Российской Федерации</a:t>
            </a:r>
          </a:p>
          <a:p>
            <a:pPr algn="ctr" defTabSz="864043">
              <a:defRPr/>
            </a:pPr>
            <a:endParaRPr lang="ru-RU" sz="914" b="1" dirty="0">
              <a:solidFill>
                <a:schemeClr val="accent2">
                  <a:lumMod val="75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ctr" defTabSz="864043">
              <a:defRPr/>
            </a:pPr>
            <a:r>
              <a:rPr lang="ru-RU" sz="2286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Счетная палата Российской Федерации 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8024056" y="4239504"/>
            <a:ext cx="3170164" cy="936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64043"/>
            <a:r>
              <a:rPr lang="ru-RU" sz="2743" b="1" dirty="0">
                <a:latin typeface="Arial Narrow" panose="020B0606020202030204" pitchFamily="34" charset="0"/>
                <a:cs typeface="Arial" panose="020B0604020202020204" pitchFamily="34" charset="0"/>
              </a:rPr>
              <a:t>УРОВЕНЬ КОНТРОЛЯ: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76109" y="5948961"/>
            <a:ext cx="2213635" cy="51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64043"/>
            <a:r>
              <a:rPr lang="ru-RU" sz="2743" b="1" dirty="0">
                <a:latin typeface="Arial Narrow" panose="020B0606020202030204" pitchFamily="34" charset="0"/>
                <a:cs typeface="Arial" panose="020B0604020202020204" pitchFamily="34" charset="0"/>
              </a:rPr>
              <a:t>УЧАСТНИКИ: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719772" y="5897787"/>
            <a:ext cx="4916918" cy="166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60" b="1" dirty="0">
                <a:solidFill>
                  <a:srgbClr val="1F4E79"/>
                </a:solidFill>
                <a:latin typeface="Arial Narrow" panose="020B0606020202030204" pitchFamily="34" charset="0"/>
              </a:rPr>
              <a:t>Субъекты Российской Федерации</a:t>
            </a:r>
          </a:p>
          <a:p>
            <a:r>
              <a:rPr lang="ru-RU" sz="2560" b="1" dirty="0">
                <a:solidFill>
                  <a:srgbClr val="1F4E79"/>
                </a:solidFill>
                <a:latin typeface="Arial Narrow" panose="020B0606020202030204" pitchFamily="34" charset="0"/>
              </a:rPr>
              <a:t>Муниципальные образования</a:t>
            </a:r>
          </a:p>
          <a:p>
            <a:r>
              <a:rPr lang="ru-RU" sz="2560" b="1" dirty="0">
                <a:solidFill>
                  <a:srgbClr val="1F4E79"/>
                </a:solidFill>
                <a:latin typeface="Arial Narrow" panose="020B0606020202030204" pitchFamily="34" charset="0"/>
              </a:rPr>
              <a:t>Тер. Органы </a:t>
            </a:r>
            <a:r>
              <a:rPr lang="ru-RU" sz="2560" b="1" dirty="0" err="1">
                <a:solidFill>
                  <a:srgbClr val="1F4E79"/>
                </a:solidFill>
                <a:latin typeface="Arial Narrow" panose="020B0606020202030204" pitchFamily="34" charset="0"/>
              </a:rPr>
              <a:t>Росимущества</a:t>
            </a:r>
            <a:endParaRPr lang="ru-RU" sz="2560" b="1" dirty="0">
              <a:solidFill>
                <a:srgbClr val="1F4E79"/>
              </a:solidFill>
              <a:latin typeface="Arial Narrow" panose="020B0606020202030204" pitchFamily="34" charset="0"/>
            </a:endParaRPr>
          </a:p>
          <a:p>
            <a:r>
              <a:rPr lang="ru-RU" sz="2560" b="1" dirty="0">
                <a:solidFill>
                  <a:srgbClr val="1F4E79"/>
                </a:solidFill>
                <a:latin typeface="Arial Narrow" panose="020B0606020202030204" pitchFamily="34" charset="0"/>
              </a:rPr>
              <a:t>АО «Корпорация «МСП»</a:t>
            </a:r>
          </a:p>
        </p:txBody>
      </p:sp>
      <p:sp>
        <p:nvSpPr>
          <p:cNvPr id="35" name="Левая фигурная скобка 34"/>
          <p:cNvSpPr/>
          <p:nvPr/>
        </p:nvSpPr>
        <p:spPr>
          <a:xfrm>
            <a:off x="2432306" y="5941332"/>
            <a:ext cx="248671" cy="1606691"/>
          </a:xfrm>
          <a:prstGeom prst="leftBrace">
            <a:avLst/>
          </a:prstGeom>
          <a:ln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1646">
              <a:ln>
                <a:solidFill>
                  <a:srgbClr val="1F4E79"/>
                </a:solidFill>
              </a:ln>
            </a:endParaRPr>
          </a:p>
        </p:txBody>
      </p:sp>
      <p:sp>
        <p:nvSpPr>
          <p:cNvPr id="2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02110" y="7936279"/>
            <a:ext cx="2592110" cy="420627"/>
          </a:xfrm>
        </p:spPr>
        <p:txBody>
          <a:bodyPr/>
          <a:lstStyle/>
          <a:p>
            <a:fld id="{9005E221-E10C-40C7-8143-48F6241B2838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35550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 flipV="1">
            <a:off x="253611" y="1043091"/>
            <a:ext cx="11225571" cy="25113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hevron 14"/>
          <p:cNvSpPr/>
          <p:nvPr/>
        </p:nvSpPr>
        <p:spPr>
          <a:xfrm>
            <a:off x="971775" y="1410876"/>
            <a:ext cx="9347756" cy="657392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284" tIns="81284" rIns="0" bIns="81284" rtlCol="0" anchor="ctr"/>
          <a:lstStyle/>
          <a:p>
            <a:pPr algn="ctr"/>
            <a:r>
              <a:rPr lang="ru-RU" sz="2286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проект</a:t>
            </a:r>
          </a:p>
          <a:p>
            <a:pPr algn="ctr"/>
            <a:r>
              <a:rPr lang="ru-RU" sz="1829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«Улучшение условий ведения предпринимательской деятельности»</a:t>
            </a:r>
            <a:endParaRPr lang="ru-RU" sz="1829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4" name="Chevron 14"/>
          <p:cNvSpPr/>
          <p:nvPr/>
        </p:nvSpPr>
        <p:spPr>
          <a:xfrm>
            <a:off x="1538235" y="3054217"/>
            <a:ext cx="8781296" cy="675461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284" tIns="81284" rIns="0" bIns="81284" rtlCol="0" anchor="ctr"/>
          <a:lstStyle/>
          <a:p>
            <a:pPr algn="ctr"/>
            <a:r>
              <a:rPr lang="ru-RU" sz="2286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Региональный проект субъекта Российской Федерации</a:t>
            </a:r>
            <a:endParaRPr lang="ru-RU" sz="2286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9" name="Chevron 14"/>
          <p:cNvSpPr/>
          <p:nvPr/>
        </p:nvSpPr>
        <p:spPr>
          <a:xfrm>
            <a:off x="2290415" y="4763370"/>
            <a:ext cx="8029116" cy="837436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284" tIns="81284" rIns="0" bIns="81284" rtlCol="0" anchor="ctr"/>
          <a:lstStyle/>
          <a:p>
            <a:pPr algn="ctr"/>
            <a:r>
              <a:rPr lang="ru-RU" sz="2286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Муниципальные проекты ОМС</a:t>
            </a:r>
          </a:p>
          <a:p>
            <a:pPr algn="ctr"/>
            <a:r>
              <a:rPr lang="ru-RU" sz="2286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(муниципальные районы, городские округа)</a:t>
            </a:r>
            <a:endParaRPr lang="ru-RU" sz="2286" b="1" i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24598" y="6716956"/>
            <a:ext cx="9656948" cy="65530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829" b="1" dirty="0">
                <a:latin typeface="Arial Narrow" panose="020B0606020202030204" pitchFamily="34" charset="0"/>
                <a:cs typeface="Arial" panose="020B0604020202020204" pitchFamily="34" charset="0"/>
              </a:rPr>
              <a:t>Мероприятия и показатели по имущественной поддержке субъектов МСП, заложенные в паспортах рассматриваемых проектов, должны </a:t>
            </a:r>
            <a:r>
              <a:rPr lang="ru-RU" sz="1829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СООТНОСИТЬСЯ</a:t>
            </a:r>
          </a:p>
        </p:txBody>
      </p:sp>
      <p:sp>
        <p:nvSpPr>
          <p:cNvPr id="2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55087" y="7964678"/>
            <a:ext cx="2592110" cy="420627"/>
          </a:xfrm>
        </p:spPr>
        <p:txBody>
          <a:bodyPr/>
          <a:lstStyle/>
          <a:p>
            <a:fld id="{9005E221-E10C-40C7-8143-48F6241B2838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62583" y="1461781"/>
            <a:ext cx="457177" cy="5144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743" b="1" dirty="0">
                <a:solidFill>
                  <a:schemeClr val="accent2">
                    <a:lumMod val="75000"/>
                  </a:schemeClr>
                </a:solidFill>
              </a:rPr>
              <a:t>1.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202554" y="3123004"/>
            <a:ext cx="457177" cy="5144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743" b="1" dirty="0">
                <a:solidFill>
                  <a:schemeClr val="accent2">
                    <a:lumMod val="75000"/>
                  </a:schemeClr>
                </a:solidFill>
              </a:rPr>
              <a:t>2.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876477" y="4887066"/>
            <a:ext cx="596817" cy="51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43" b="1" dirty="0">
                <a:solidFill>
                  <a:schemeClr val="accent2">
                    <a:lumMod val="75000"/>
                  </a:schemeClr>
                </a:solidFill>
              </a:rPr>
              <a:t>3.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000596" y="314895"/>
            <a:ext cx="9246601" cy="599129"/>
          </a:xfrm>
          <a:prstGeom prst="rect">
            <a:avLst/>
          </a:prstGeom>
          <a:noFill/>
        </p:spPr>
        <p:txBody>
          <a:bodyPr wrap="square" lIns="53997" tIns="26998" rIns="0" bIns="26998" rtlCol="0" anchor="ctr">
            <a:noAutofit/>
          </a:bodyPr>
          <a:lstStyle/>
          <a:p>
            <a:pPr lvl="0">
              <a:defRPr/>
            </a:pPr>
            <a:r>
              <a:rPr lang="ru-RU" altLang="ru-RU" sz="20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Этапы реализации национального проекта</a:t>
            </a:r>
            <a:endParaRPr lang="ru-RU" altLang="ru-RU" sz="2000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90415" y="2174896"/>
            <a:ext cx="4773230" cy="373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29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66 000 объектов в перечнях к 2024 году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90760" y="5772604"/>
            <a:ext cx="7828425" cy="373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29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Ежегодный 10% рост количества объектов в перечнях к </a:t>
            </a:r>
            <a:r>
              <a:rPr lang="ru-RU" sz="1829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году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74886" y="81749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290415" y="3810774"/>
            <a:ext cx="7985519" cy="373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29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Ежегодный 10% рост количества объектов в перечнях к </a:t>
            </a:r>
            <a:r>
              <a:rPr lang="ru-RU" sz="1829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</a:t>
            </a:r>
            <a:r>
              <a:rPr lang="ru-RU" sz="1829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году*</a:t>
            </a:r>
            <a:endParaRPr lang="ru-RU" sz="1829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22680" y="7553403"/>
            <a:ext cx="829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Narrow" panose="020B0606020202030204" pitchFamily="34" charset="0"/>
              </a:rPr>
              <a:t>*Целевая модель, утвержденная Распоряжением Правительства РФ от 31.01.2018 №147-р</a:t>
            </a:r>
            <a:endParaRPr lang="ru-RU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079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42653" y="1471724"/>
            <a:ext cx="88071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>
              <a:buSzPct val="120000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Документы, которые необходимо принять органам местного </a:t>
            </a:r>
          </a:p>
          <a:p>
            <a:pPr fontAlgn="ctr">
              <a:buSzPct val="120000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самоуправления в 2020 году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58366" y="1048184"/>
            <a:ext cx="11005208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873056" y="2420141"/>
            <a:ext cx="1063600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 Narrow" panose="020B0606020202030204" pitchFamily="34" charset="0"/>
              </a:rPr>
              <a:t>1. Муниципальный проект </a:t>
            </a:r>
            <a:r>
              <a:rPr lang="ru-RU" sz="2400" b="1" dirty="0">
                <a:latin typeface="Arial Narrow" panose="020B0606020202030204" pitchFamily="34" charset="0"/>
              </a:rPr>
              <a:t>или планы мероприятий «дорожные карты» направленные на реализацию показателей и мероприятий по имущественной поддержке субъектов МСП, предусмотренных региональным </a:t>
            </a:r>
            <a:r>
              <a:rPr lang="ru-RU" sz="2400" b="1" dirty="0" smtClean="0">
                <a:latin typeface="Arial Narrow" panose="020B0606020202030204" pitchFamily="34" charset="0"/>
              </a:rPr>
              <a:t>проектом</a:t>
            </a: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Срок –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01.05.2020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ru-RU" sz="1000" b="1" dirty="0">
              <a:solidFill>
                <a:schemeClr val="accent2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r>
              <a:rPr lang="ru-RU" sz="2400" b="1" dirty="0" smtClean="0">
                <a:latin typeface="Arial Narrow" panose="020B0606020202030204" pitchFamily="34" charset="0"/>
              </a:rPr>
              <a:t>2. Порядок формирования, ведения и опубликования перечней*</a:t>
            </a: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Срок –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20.04.2020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ru-RU" sz="1000" b="1" dirty="0">
              <a:solidFill>
                <a:schemeClr val="accent2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r>
              <a:rPr lang="ru-RU" sz="2400" b="1" dirty="0" smtClean="0">
                <a:latin typeface="Arial Narrow" panose="020B0606020202030204" pitchFamily="34" charset="0"/>
              </a:rPr>
              <a:t>3</a:t>
            </a:r>
            <a:r>
              <a:rPr lang="ru-RU" sz="2400" b="1" dirty="0" smtClean="0">
                <a:latin typeface="Arial Narrow" panose="020B0606020202030204" pitchFamily="34" charset="0"/>
              </a:rPr>
              <a:t>. Порядок распоряжения имуществом из перечней*</a:t>
            </a: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Срок – 20.04.2020</a:t>
            </a:r>
          </a:p>
          <a:p>
            <a:pPr>
              <a:spcBef>
                <a:spcPts val="1200"/>
              </a:spcBef>
            </a:pPr>
            <a:endParaRPr lang="ru-RU" sz="2400" b="1" dirty="0">
              <a:latin typeface="Arial Narrow" panose="020B0606020202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3518" y="7424495"/>
            <a:ext cx="97520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Проекты типовых </a:t>
            </a:r>
            <a:r>
              <a:rPr lang="ru-RU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порядков прилагаются  </a:t>
            </a:r>
            <a:r>
              <a:rPr lang="ru-RU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 </a:t>
            </a:r>
            <a:r>
              <a:rPr lang="ru-RU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презентации.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47619" y="312202"/>
            <a:ext cx="9246601" cy="599129"/>
          </a:xfrm>
          <a:prstGeom prst="rect">
            <a:avLst/>
          </a:prstGeom>
          <a:noFill/>
        </p:spPr>
        <p:txBody>
          <a:bodyPr wrap="square" lIns="53997" tIns="26998" rIns="0" bIns="26998" rtlCol="0" anchor="ctr">
            <a:noAutofit/>
          </a:bodyPr>
          <a:lstStyle/>
          <a:p>
            <a:pPr lvl="0">
              <a:defRPr/>
            </a:pPr>
            <a:r>
              <a:rPr lang="ru-RU" altLang="ru-RU" sz="20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Нормативные правовые акты по имущественной поддержке</a:t>
            </a:r>
            <a:endParaRPr lang="ru-RU" altLang="ru-RU" sz="2000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542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3341748"/>
            <a:ext cx="11520488" cy="152103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83606" tIns="41803" rIns="83606" bIns="41803" rtlCol="0" anchor="ctr" anchorCtr="0">
            <a:normAutofit/>
          </a:bodyPr>
          <a:lstStyle>
            <a:lvl1pPr algn="l" defTabSz="115214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5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29148"/>
            <a:r>
              <a:rPr lang="ru-RU" sz="2926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4. Деятельность коллегиального органа по имущественной поддержке</a:t>
            </a:r>
            <a:endParaRPr lang="ru-RU" sz="2926" b="1" dirty="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0147"/>
            <a:ext cx="3804826" cy="173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8127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Прямоугольник 67"/>
          <p:cNvSpPr/>
          <p:nvPr/>
        </p:nvSpPr>
        <p:spPr>
          <a:xfrm>
            <a:off x="3906164" y="1486539"/>
            <a:ext cx="2652306" cy="1169551"/>
          </a:xfrm>
          <a:prstGeom prst="rect">
            <a:avLst/>
          </a:prstGeom>
          <a:ln>
            <a:solidFill>
              <a:srgbClr val="386188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Arial Narrow" panose="020B0606020202030204" pitchFamily="34" charset="0"/>
                <a:cs typeface="Arial" panose="020B0604020202020204" pitchFamily="34" charset="0"/>
              </a:rPr>
              <a:t>Утверждение графика проведения заседаний рабочих групп и его направление в Корпорацию </a:t>
            </a:r>
          </a:p>
          <a:p>
            <a:pPr algn="ctr"/>
            <a:r>
              <a:rPr lang="ru-RU" sz="1400" b="1" dirty="0">
                <a:latin typeface="Arial Narrow" panose="020B0606020202030204" pitchFamily="34" charset="0"/>
                <a:cs typeface="Arial" panose="020B0604020202020204" pitchFamily="34" charset="0"/>
              </a:rPr>
              <a:t>Срок: </a:t>
            </a:r>
            <a:r>
              <a:rPr lang="ru-RU" sz="1400" b="1" dirty="0">
                <a:solidFill>
                  <a:schemeClr val="accent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до </a:t>
            </a:r>
            <a:r>
              <a:rPr lang="ru-RU" sz="1400" b="1" dirty="0" smtClean="0">
                <a:solidFill>
                  <a:schemeClr val="accent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20.04.2020</a:t>
            </a:r>
            <a:endParaRPr lang="ru-RU" sz="1400" b="1" dirty="0">
              <a:solidFill>
                <a:schemeClr val="accent2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cxnSp>
        <p:nvCxnSpPr>
          <p:cNvPr id="2" name="Прямая соединительная линия 1"/>
          <p:cNvCxnSpPr/>
          <p:nvPr/>
        </p:nvCxnSpPr>
        <p:spPr>
          <a:xfrm>
            <a:off x="1303799" y="976923"/>
            <a:ext cx="9071018" cy="3067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58"/>
          <p:cNvGrpSpPr/>
          <p:nvPr/>
        </p:nvGrpSpPr>
        <p:grpSpPr>
          <a:xfrm>
            <a:off x="3986648" y="1989488"/>
            <a:ext cx="295794" cy="256130"/>
            <a:chOff x="9766301" y="7064375"/>
            <a:chExt cx="573087" cy="568326"/>
          </a:xfrm>
          <a:solidFill>
            <a:schemeClr val="bg1"/>
          </a:solidFill>
        </p:grpSpPr>
        <p:sp>
          <p:nvSpPr>
            <p:cNvPr id="19" name="Freeform 325"/>
            <p:cNvSpPr>
              <a:spLocks/>
            </p:cNvSpPr>
            <p:nvPr/>
          </p:nvSpPr>
          <p:spPr bwMode="auto">
            <a:xfrm>
              <a:off x="10031413" y="7127875"/>
              <a:ext cx="34925" cy="376238"/>
            </a:xfrm>
            <a:custGeom>
              <a:avLst/>
              <a:gdLst>
                <a:gd name="T0" fmla="*/ 6 w 12"/>
                <a:gd name="T1" fmla="*/ 129 h 129"/>
                <a:gd name="T2" fmla="*/ 0 w 12"/>
                <a:gd name="T3" fmla="*/ 123 h 129"/>
                <a:gd name="T4" fmla="*/ 0 w 12"/>
                <a:gd name="T5" fmla="*/ 6 h 129"/>
                <a:gd name="T6" fmla="*/ 6 w 12"/>
                <a:gd name="T7" fmla="*/ 0 h 129"/>
                <a:gd name="T8" fmla="*/ 12 w 12"/>
                <a:gd name="T9" fmla="*/ 6 h 129"/>
                <a:gd name="T10" fmla="*/ 12 w 12"/>
                <a:gd name="T11" fmla="*/ 123 h 129"/>
                <a:gd name="T12" fmla="*/ 6 w 12"/>
                <a:gd name="T1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9">
                  <a:moveTo>
                    <a:pt x="6" y="129"/>
                  </a:moveTo>
                  <a:cubicBezTo>
                    <a:pt x="3" y="129"/>
                    <a:pt x="0" y="126"/>
                    <a:pt x="0" y="12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123"/>
                    <a:pt x="12" y="123"/>
                    <a:pt x="12" y="123"/>
                  </a:cubicBezTo>
                  <a:cubicBezTo>
                    <a:pt x="12" y="126"/>
                    <a:pt x="9" y="129"/>
                    <a:pt x="6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147" tIns="33573" rIns="67147" bIns="33573" numCol="1" anchor="t" anchorCtr="0" compatLnSpc="1">
              <a:prstTxWarp prst="textNoShape">
                <a:avLst/>
              </a:prstTxWarp>
            </a:bodyPr>
            <a:lstStyle/>
            <a:p>
              <a:pPr defTabSz="765591"/>
              <a:endParaRPr lang="en-US" sz="14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20" name="Freeform 326"/>
            <p:cNvSpPr>
              <a:spLocks/>
            </p:cNvSpPr>
            <p:nvPr/>
          </p:nvSpPr>
          <p:spPr bwMode="auto">
            <a:xfrm>
              <a:off x="10085388" y="7148513"/>
              <a:ext cx="195263" cy="80963"/>
            </a:xfrm>
            <a:custGeom>
              <a:avLst/>
              <a:gdLst>
                <a:gd name="T0" fmla="*/ 7 w 67"/>
                <a:gd name="T1" fmla="*/ 28 h 28"/>
                <a:gd name="T2" fmla="*/ 1 w 67"/>
                <a:gd name="T3" fmla="*/ 24 h 28"/>
                <a:gd name="T4" fmla="*/ 5 w 67"/>
                <a:gd name="T5" fmla="*/ 17 h 28"/>
                <a:gd name="T6" fmla="*/ 59 w 67"/>
                <a:gd name="T7" fmla="*/ 1 h 28"/>
                <a:gd name="T8" fmla="*/ 66 w 67"/>
                <a:gd name="T9" fmla="*/ 5 h 28"/>
                <a:gd name="T10" fmla="*/ 62 w 67"/>
                <a:gd name="T11" fmla="*/ 13 h 28"/>
                <a:gd name="T12" fmla="*/ 9 w 67"/>
                <a:gd name="T13" fmla="*/ 28 h 28"/>
                <a:gd name="T14" fmla="*/ 7 w 67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8">
                  <a:moveTo>
                    <a:pt x="7" y="28"/>
                  </a:moveTo>
                  <a:cubicBezTo>
                    <a:pt x="4" y="28"/>
                    <a:pt x="2" y="27"/>
                    <a:pt x="1" y="24"/>
                  </a:cubicBezTo>
                  <a:cubicBezTo>
                    <a:pt x="0" y="21"/>
                    <a:pt x="2" y="17"/>
                    <a:pt x="5" y="17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62" y="0"/>
                    <a:pt x="65" y="2"/>
                    <a:pt x="66" y="5"/>
                  </a:cubicBezTo>
                  <a:cubicBezTo>
                    <a:pt x="67" y="8"/>
                    <a:pt x="65" y="12"/>
                    <a:pt x="62" y="13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28"/>
                    <a:pt x="8" y="28"/>
                    <a:pt x="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147" tIns="33573" rIns="67147" bIns="33573" numCol="1" anchor="t" anchorCtr="0" compatLnSpc="1">
              <a:prstTxWarp prst="textNoShape">
                <a:avLst/>
              </a:prstTxWarp>
            </a:bodyPr>
            <a:lstStyle/>
            <a:p>
              <a:pPr defTabSz="765591"/>
              <a:endParaRPr lang="en-US" sz="14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21" name="Freeform 327"/>
            <p:cNvSpPr>
              <a:spLocks/>
            </p:cNvSpPr>
            <p:nvPr/>
          </p:nvSpPr>
          <p:spPr bwMode="auto">
            <a:xfrm>
              <a:off x="10085388" y="7221538"/>
              <a:ext cx="195263" cy="80963"/>
            </a:xfrm>
            <a:custGeom>
              <a:avLst/>
              <a:gdLst>
                <a:gd name="T0" fmla="*/ 7 w 67"/>
                <a:gd name="T1" fmla="*/ 28 h 28"/>
                <a:gd name="T2" fmla="*/ 1 w 67"/>
                <a:gd name="T3" fmla="*/ 24 h 28"/>
                <a:gd name="T4" fmla="*/ 5 w 67"/>
                <a:gd name="T5" fmla="*/ 17 h 28"/>
                <a:gd name="T6" fmla="*/ 59 w 67"/>
                <a:gd name="T7" fmla="*/ 1 h 28"/>
                <a:gd name="T8" fmla="*/ 66 w 67"/>
                <a:gd name="T9" fmla="*/ 5 h 28"/>
                <a:gd name="T10" fmla="*/ 62 w 67"/>
                <a:gd name="T11" fmla="*/ 13 h 28"/>
                <a:gd name="T12" fmla="*/ 9 w 67"/>
                <a:gd name="T13" fmla="*/ 28 h 28"/>
                <a:gd name="T14" fmla="*/ 7 w 67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8">
                  <a:moveTo>
                    <a:pt x="7" y="28"/>
                  </a:moveTo>
                  <a:cubicBezTo>
                    <a:pt x="4" y="28"/>
                    <a:pt x="2" y="27"/>
                    <a:pt x="1" y="24"/>
                  </a:cubicBezTo>
                  <a:cubicBezTo>
                    <a:pt x="0" y="21"/>
                    <a:pt x="2" y="18"/>
                    <a:pt x="5" y="17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62" y="0"/>
                    <a:pt x="65" y="2"/>
                    <a:pt x="66" y="5"/>
                  </a:cubicBezTo>
                  <a:cubicBezTo>
                    <a:pt x="67" y="8"/>
                    <a:pt x="65" y="12"/>
                    <a:pt x="62" y="13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28"/>
                    <a:pt x="8" y="28"/>
                    <a:pt x="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147" tIns="33573" rIns="67147" bIns="33573" numCol="1" anchor="t" anchorCtr="0" compatLnSpc="1">
              <a:prstTxWarp prst="textNoShape">
                <a:avLst/>
              </a:prstTxWarp>
            </a:bodyPr>
            <a:lstStyle/>
            <a:p>
              <a:pPr defTabSz="765591"/>
              <a:endParaRPr lang="en-US" sz="14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22" name="Freeform 328"/>
            <p:cNvSpPr>
              <a:spLocks/>
            </p:cNvSpPr>
            <p:nvPr/>
          </p:nvSpPr>
          <p:spPr bwMode="auto">
            <a:xfrm>
              <a:off x="9821863" y="7148513"/>
              <a:ext cx="195263" cy="80963"/>
            </a:xfrm>
            <a:custGeom>
              <a:avLst/>
              <a:gdLst>
                <a:gd name="T0" fmla="*/ 60 w 67"/>
                <a:gd name="T1" fmla="*/ 28 h 28"/>
                <a:gd name="T2" fmla="*/ 58 w 67"/>
                <a:gd name="T3" fmla="*/ 28 h 28"/>
                <a:gd name="T4" fmla="*/ 5 w 67"/>
                <a:gd name="T5" fmla="*/ 13 h 28"/>
                <a:gd name="T6" fmla="*/ 1 w 67"/>
                <a:gd name="T7" fmla="*/ 5 h 28"/>
                <a:gd name="T8" fmla="*/ 8 w 67"/>
                <a:gd name="T9" fmla="*/ 1 h 28"/>
                <a:gd name="T10" fmla="*/ 62 w 67"/>
                <a:gd name="T11" fmla="*/ 17 h 28"/>
                <a:gd name="T12" fmla="*/ 66 w 67"/>
                <a:gd name="T13" fmla="*/ 24 h 28"/>
                <a:gd name="T14" fmla="*/ 60 w 67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8">
                  <a:moveTo>
                    <a:pt x="60" y="28"/>
                  </a:moveTo>
                  <a:cubicBezTo>
                    <a:pt x="60" y="28"/>
                    <a:pt x="59" y="28"/>
                    <a:pt x="58" y="28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2" y="12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5" y="17"/>
                    <a:pt x="67" y="21"/>
                    <a:pt x="66" y="24"/>
                  </a:cubicBezTo>
                  <a:cubicBezTo>
                    <a:pt x="65" y="27"/>
                    <a:pt x="63" y="28"/>
                    <a:pt x="6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147" tIns="33573" rIns="67147" bIns="33573" numCol="1" anchor="t" anchorCtr="0" compatLnSpc="1">
              <a:prstTxWarp prst="textNoShape">
                <a:avLst/>
              </a:prstTxWarp>
            </a:bodyPr>
            <a:lstStyle/>
            <a:p>
              <a:pPr defTabSz="765591"/>
              <a:endParaRPr lang="en-US" sz="14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23" name="Freeform 329"/>
            <p:cNvSpPr>
              <a:spLocks/>
            </p:cNvSpPr>
            <p:nvPr/>
          </p:nvSpPr>
          <p:spPr bwMode="auto">
            <a:xfrm>
              <a:off x="9821863" y="7221538"/>
              <a:ext cx="195263" cy="80963"/>
            </a:xfrm>
            <a:custGeom>
              <a:avLst/>
              <a:gdLst>
                <a:gd name="T0" fmla="*/ 60 w 67"/>
                <a:gd name="T1" fmla="*/ 28 h 28"/>
                <a:gd name="T2" fmla="*/ 58 w 67"/>
                <a:gd name="T3" fmla="*/ 28 h 28"/>
                <a:gd name="T4" fmla="*/ 5 w 67"/>
                <a:gd name="T5" fmla="*/ 13 h 28"/>
                <a:gd name="T6" fmla="*/ 1 w 67"/>
                <a:gd name="T7" fmla="*/ 5 h 28"/>
                <a:gd name="T8" fmla="*/ 8 w 67"/>
                <a:gd name="T9" fmla="*/ 1 h 28"/>
                <a:gd name="T10" fmla="*/ 62 w 67"/>
                <a:gd name="T11" fmla="*/ 17 h 28"/>
                <a:gd name="T12" fmla="*/ 66 w 67"/>
                <a:gd name="T13" fmla="*/ 24 h 28"/>
                <a:gd name="T14" fmla="*/ 60 w 67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8">
                  <a:moveTo>
                    <a:pt x="60" y="28"/>
                  </a:moveTo>
                  <a:cubicBezTo>
                    <a:pt x="60" y="28"/>
                    <a:pt x="59" y="28"/>
                    <a:pt x="58" y="28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2" y="12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5" y="18"/>
                    <a:pt x="67" y="21"/>
                    <a:pt x="66" y="24"/>
                  </a:cubicBezTo>
                  <a:cubicBezTo>
                    <a:pt x="65" y="27"/>
                    <a:pt x="63" y="28"/>
                    <a:pt x="6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147" tIns="33573" rIns="67147" bIns="33573" numCol="1" anchor="t" anchorCtr="0" compatLnSpc="1">
              <a:prstTxWarp prst="textNoShape">
                <a:avLst/>
              </a:prstTxWarp>
            </a:bodyPr>
            <a:lstStyle/>
            <a:p>
              <a:pPr defTabSz="765591"/>
              <a:endParaRPr lang="en-US" sz="14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24" name="Freeform 330"/>
            <p:cNvSpPr>
              <a:spLocks/>
            </p:cNvSpPr>
            <p:nvPr/>
          </p:nvSpPr>
          <p:spPr bwMode="auto">
            <a:xfrm>
              <a:off x="9821863" y="7294563"/>
              <a:ext cx="184150" cy="79375"/>
            </a:xfrm>
            <a:custGeom>
              <a:avLst/>
              <a:gdLst>
                <a:gd name="T0" fmla="*/ 57 w 63"/>
                <a:gd name="T1" fmla="*/ 27 h 27"/>
                <a:gd name="T2" fmla="*/ 55 w 63"/>
                <a:gd name="T3" fmla="*/ 27 h 27"/>
                <a:gd name="T4" fmla="*/ 5 w 63"/>
                <a:gd name="T5" fmla="*/ 12 h 27"/>
                <a:gd name="T6" fmla="*/ 1 w 63"/>
                <a:gd name="T7" fmla="*/ 5 h 27"/>
                <a:gd name="T8" fmla="*/ 8 w 63"/>
                <a:gd name="T9" fmla="*/ 1 h 27"/>
                <a:gd name="T10" fmla="*/ 58 w 63"/>
                <a:gd name="T11" fmla="*/ 15 h 27"/>
                <a:gd name="T12" fmla="*/ 62 w 63"/>
                <a:gd name="T13" fmla="*/ 23 h 27"/>
                <a:gd name="T14" fmla="*/ 57 w 63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27">
                  <a:moveTo>
                    <a:pt x="57" y="27"/>
                  </a:moveTo>
                  <a:cubicBezTo>
                    <a:pt x="56" y="27"/>
                    <a:pt x="56" y="27"/>
                    <a:pt x="55" y="27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61" y="16"/>
                    <a:pt x="63" y="19"/>
                    <a:pt x="62" y="23"/>
                  </a:cubicBezTo>
                  <a:cubicBezTo>
                    <a:pt x="62" y="25"/>
                    <a:pt x="59" y="27"/>
                    <a:pt x="57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147" tIns="33573" rIns="67147" bIns="33573" numCol="1" anchor="t" anchorCtr="0" compatLnSpc="1">
              <a:prstTxWarp prst="textNoShape">
                <a:avLst/>
              </a:prstTxWarp>
            </a:bodyPr>
            <a:lstStyle/>
            <a:p>
              <a:pPr defTabSz="765591"/>
              <a:endParaRPr lang="en-US" sz="14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25" name="Freeform 331"/>
            <p:cNvSpPr>
              <a:spLocks/>
            </p:cNvSpPr>
            <p:nvPr/>
          </p:nvSpPr>
          <p:spPr bwMode="auto">
            <a:xfrm>
              <a:off x="10085388" y="7318375"/>
              <a:ext cx="125413" cy="60325"/>
            </a:xfrm>
            <a:custGeom>
              <a:avLst/>
              <a:gdLst>
                <a:gd name="T0" fmla="*/ 7 w 43"/>
                <a:gd name="T1" fmla="*/ 21 h 21"/>
                <a:gd name="T2" fmla="*/ 1 w 43"/>
                <a:gd name="T3" fmla="*/ 17 h 21"/>
                <a:gd name="T4" fmla="*/ 5 w 43"/>
                <a:gd name="T5" fmla="*/ 10 h 21"/>
                <a:gd name="T6" fmla="*/ 34 w 43"/>
                <a:gd name="T7" fmla="*/ 1 h 21"/>
                <a:gd name="T8" fmla="*/ 42 w 43"/>
                <a:gd name="T9" fmla="*/ 5 h 21"/>
                <a:gd name="T10" fmla="*/ 38 w 43"/>
                <a:gd name="T11" fmla="*/ 13 h 21"/>
                <a:gd name="T12" fmla="*/ 9 w 43"/>
                <a:gd name="T13" fmla="*/ 21 h 21"/>
                <a:gd name="T14" fmla="*/ 7 w 43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1">
                  <a:moveTo>
                    <a:pt x="7" y="21"/>
                  </a:moveTo>
                  <a:cubicBezTo>
                    <a:pt x="4" y="21"/>
                    <a:pt x="2" y="20"/>
                    <a:pt x="1" y="17"/>
                  </a:cubicBezTo>
                  <a:cubicBezTo>
                    <a:pt x="0" y="14"/>
                    <a:pt x="2" y="10"/>
                    <a:pt x="5" y="10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8" y="0"/>
                    <a:pt x="41" y="2"/>
                    <a:pt x="42" y="5"/>
                  </a:cubicBezTo>
                  <a:cubicBezTo>
                    <a:pt x="43" y="8"/>
                    <a:pt x="41" y="12"/>
                    <a:pt x="38" y="13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1"/>
                    <a:pt x="8" y="21"/>
                    <a:pt x="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147" tIns="33573" rIns="67147" bIns="33573" numCol="1" anchor="t" anchorCtr="0" compatLnSpc="1">
              <a:prstTxWarp prst="textNoShape">
                <a:avLst/>
              </a:prstTxWarp>
            </a:bodyPr>
            <a:lstStyle/>
            <a:p>
              <a:pPr defTabSz="765591"/>
              <a:endParaRPr lang="en-US" sz="14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26" name="Freeform 332"/>
            <p:cNvSpPr>
              <a:spLocks/>
            </p:cNvSpPr>
            <p:nvPr/>
          </p:nvSpPr>
          <p:spPr bwMode="auto">
            <a:xfrm>
              <a:off x="10044113" y="7064375"/>
              <a:ext cx="295275" cy="511175"/>
            </a:xfrm>
            <a:custGeom>
              <a:avLst/>
              <a:gdLst>
                <a:gd name="T0" fmla="*/ 4 w 101"/>
                <a:gd name="T1" fmla="*/ 175 h 175"/>
                <a:gd name="T2" fmla="*/ 0 w 101"/>
                <a:gd name="T3" fmla="*/ 164 h 175"/>
                <a:gd name="T4" fmla="*/ 85 w 101"/>
                <a:gd name="T5" fmla="*/ 140 h 175"/>
                <a:gd name="T6" fmla="*/ 89 w 101"/>
                <a:gd name="T7" fmla="*/ 135 h 175"/>
                <a:gd name="T8" fmla="*/ 89 w 101"/>
                <a:gd name="T9" fmla="*/ 18 h 175"/>
                <a:gd name="T10" fmla="*/ 87 w 101"/>
                <a:gd name="T11" fmla="*/ 14 h 175"/>
                <a:gd name="T12" fmla="*/ 83 w 101"/>
                <a:gd name="T13" fmla="*/ 13 h 175"/>
                <a:gd name="T14" fmla="*/ 4 w 101"/>
                <a:gd name="T15" fmla="*/ 34 h 175"/>
                <a:gd name="T16" fmla="*/ 0 w 101"/>
                <a:gd name="T17" fmla="*/ 23 h 175"/>
                <a:gd name="T18" fmla="*/ 79 w 101"/>
                <a:gd name="T19" fmla="*/ 1 h 175"/>
                <a:gd name="T20" fmla="*/ 95 w 101"/>
                <a:gd name="T21" fmla="*/ 4 h 175"/>
                <a:gd name="T22" fmla="*/ 101 w 101"/>
                <a:gd name="T23" fmla="*/ 18 h 175"/>
                <a:gd name="T24" fmla="*/ 101 w 101"/>
                <a:gd name="T25" fmla="*/ 135 h 175"/>
                <a:gd name="T26" fmla="*/ 89 w 101"/>
                <a:gd name="T27" fmla="*/ 152 h 175"/>
                <a:gd name="T28" fmla="*/ 4 w 101"/>
                <a:gd name="T2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1" h="175">
                  <a:moveTo>
                    <a:pt x="4" y="175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8" y="139"/>
                    <a:pt x="89" y="137"/>
                    <a:pt x="89" y="13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9" y="16"/>
                    <a:pt x="89" y="15"/>
                    <a:pt x="87" y="14"/>
                  </a:cubicBezTo>
                  <a:cubicBezTo>
                    <a:pt x="86" y="13"/>
                    <a:pt x="84" y="12"/>
                    <a:pt x="83" y="13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85" y="0"/>
                    <a:pt x="90" y="1"/>
                    <a:pt x="95" y="4"/>
                  </a:cubicBezTo>
                  <a:cubicBezTo>
                    <a:pt x="99" y="7"/>
                    <a:pt x="101" y="12"/>
                    <a:pt x="101" y="18"/>
                  </a:cubicBezTo>
                  <a:cubicBezTo>
                    <a:pt x="101" y="135"/>
                    <a:pt x="101" y="135"/>
                    <a:pt x="101" y="135"/>
                  </a:cubicBezTo>
                  <a:cubicBezTo>
                    <a:pt x="101" y="143"/>
                    <a:pt x="96" y="150"/>
                    <a:pt x="89" y="152"/>
                  </a:cubicBezTo>
                  <a:lnTo>
                    <a:pt x="4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147" tIns="33573" rIns="67147" bIns="33573" numCol="1" anchor="t" anchorCtr="0" compatLnSpc="1">
              <a:prstTxWarp prst="textNoShape">
                <a:avLst/>
              </a:prstTxWarp>
            </a:bodyPr>
            <a:lstStyle/>
            <a:p>
              <a:pPr defTabSz="765591"/>
              <a:endParaRPr lang="en-US" sz="14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27" name="Freeform 333"/>
            <p:cNvSpPr>
              <a:spLocks/>
            </p:cNvSpPr>
            <p:nvPr/>
          </p:nvSpPr>
          <p:spPr bwMode="auto">
            <a:xfrm>
              <a:off x="10044113" y="7513638"/>
              <a:ext cx="295275" cy="119063"/>
            </a:xfrm>
            <a:custGeom>
              <a:avLst/>
              <a:gdLst>
                <a:gd name="T0" fmla="*/ 4 w 101"/>
                <a:gd name="T1" fmla="*/ 41 h 41"/>
                <a:gd name="T2" fmla="*/ 0 w 101"/>
                <a:gd name="T3" fmla="*/ 29 h 41"/>
                <a:gd name="T4" fmla="*/ 85 w 101"/>
                <a:gd name="T5" fmla="*/ 6 h 41"/>
                <a:gd name="T6" fmla="*/ 89 w 101"/>
                <a:gd name="T7" fmla="*/ 0 h 41"/>
                <a:gd name="T8" fmla="*/ 101 w 101"/>
                <a:gd name="T9" fmla="*/ 0 h 41"/>
                <a:gd name="T10" fmla="*/ 89 w 101"/>
                <a:gd name="T11" fmla="*/ 17 h 41"/>
                <a:gd name="T12" fmla="*/ 4 w 101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41">
                  <a:moveTo>
                    <a:pt x="4" y="41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8" y="5"/>
                    <a:pt x="89" y="3"/>
                    <a:pt x="8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8"/>
                    <a:pt x="96" y="15"/>
                    <a:pt x="89" y="17"/>
                  </a:cubicBezTo>
                  <a:lnTo>
                    <a:pt x="4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147" tIns="33573" rIns="67147" bIns="33573" numCol="1" anchor="t" anchorCtr="0" compatLnSpc="1">
              <a:prstTxWarp prst="textNoShape">
                <a:avLst/>
              </a:prstTxWarp>
            </a:bodyPr>
            <a:lstStyle/>
            <a:p>
              <a:pPr defTabSz="765591"/>
              <a:endParaRPr lang="en-US" sz="14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28" name="Freeform 334"/>
            <p:cNvSpPr>
              <a:spLocks/>
            </p:cNvSpPr>
            <p:nvPr/>
          </p:nvSpPr>
          <p:spPr bwMode="auto">
            <a:xfrm>
              <a:off x="9766301" y="7513638"/>
              <a:ext cx="295275" cy="119063"/>
            </a:xfrm>
            <a:custGeom>
              <a:avLst/>
              <a:gdLst>
                <a:gd name="T0" fmla="*/ 98 w 101"/>
                <a:gd name="T1" fmla="*/ 41 h 41"/>
                <a:gd name="T2" fmla="*/ 13 w 101"/>
                <a:gd name="T3" fmla="*/ 17 h 41"/>
                <a:gd name="T4" fmla="*/ 0 w 101"/>
                <a:gd name="T5" fmla="*/ 0 h 41"/>
                <a:gd name="T6" fmla="*/ 12 w 101"/>
                <a:gd name="T7" fmla="*/ 0 h 41"/>
                <a:gd name="T8" fmla="*/ 16 w 101"/>
                <a:gd name="T9" fmla="*/ 6 h 41"/>
                <a:gd name="T10" fmla="*/ 101 w 101"/>
                <a:gd name="T11" fmla="*/ 29 h 41"/>
                <a:gd name="T12" fmla="*/ 98 w 101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41">
                  <a:moveTo>
                    <a:pt x="98" y="41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6" y="15"/>
                    <a:pt x="0" y="8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4" y="5"/>
                    <a:pt x="16" y="6"/>
                  </a:cubicBezTo>
                  <a:cubicBezTo>
                    <a:pt x="101" y="29"/>
                    <a:pt x="101" y="29"/>
                    <a:pt x="101" y="29"/>
                  </a:cubicBezTo>
                  <a:lnTo>
                    <a:pt x="98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147" tIns="33573" rIns="67147" bIns="33573" numCol="1" anchor="t" anchorCtr="0" compatLnSpc="1">
              <a:prstTxWarp prst="textNoShape">
                <a:avLst/>
              </a:prstTxWarp>
            </a:bodyPr>
            <a:lstStyle/>
            <a:p>
              <a:pPr defTabSz="765591"/>
              <a:endParaRPr lang="en-US" sz="14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29" name="Freeform 335"/>
            <p:cNvSpPr>
              <a:spLocks/>
            </p:cNvSpPr>
            <p:nvPr/>
          </p:nvSpPr>
          <p:spPr bwMode="auto">
            <a:xfrm>
              <a:off x="9772651" y="7064375"/>
              <a:ext cx="293688" cy="511175"/>
            </a:xfrm>
            <a:custGeom>
              <a:avLst/>
              <a:gdLst>
                <a:gd name="T0" fmla="*/ 98 w 101"/>
                <a:gd name="T1" fmla="*/ 175 h 175"/>
                <a:gd name="T2" fmla="*/ 13 w 101"/>
                <a:gd name="T3" fmla="*/ 152 h 175"/>
                <a:gd name="T4" fmla="*/ 0 w 101"/>
                <a:gd name="T5" fmla="*/ 135 h 175"/>
                <a:gd name="T6" fmla="*/ 0 w 101"/>
                <a:gd name="T7" fmla="*/ 18 h 175"/>
                <a:gd name="T8" fmla="*/ 7 w 101"/>
                <a:gd name="T9" fmla="*/ 4 h 175"/>
                <a:gd name="T10" fmla="*/ 22 w 101"/>
                <a:gd name="T11" fmla="*/ 1 h 175"/>
                <a:gd name="T12" fmla="*/ 101 w 101"/>
                <a:gd name="T13" fmla="*/ 23 h 175"/>
                <a:gd name="T14" fmla="*/ 98 w 101"/>
                <a:gd name="T15" fmla="*/ 34 h 175"/>
                <a:gd name="T16" fmla="*/ 19 w 101"/>
                <a:gd name="T17" fmla="*/ 13 h 175"/>
                <a:gd name="T18" fmla="*/ 14 w 101"/>
                <a:gd name="T19" fmla="*/ 14 h 175"/>
                <a:gd name="T20" fmla="*/ 12 w 101"/>
                <a:gd name="T21" fmla="*/ 18 h 175"/>
                <a:gd name="T22" fmla="*/ 12 w 101"/>
                <a:gd name="T23" fmla="*/ 135 h 175"/>
                <a:gd name="T24" fmla="*/ 16 w 101"/>
                <a:gd name="T25" fmla="*/ 140 h 175"/>
                <a:gd name="T26" fmla="*/ 101 w 101"/>
                <a:gd name="T27" fmla="*/ 164 h 175"/>
                <a:gd name="T28" fmla="*/ 98 w 101"/>
                <a:gd name="T2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1" h="175">
                  <a:moveTo>
                    <a:pt x="98" y="175"/>
                  </a:moveTo>
                  <a:cubicBezTo>
                    <a:pt x="13" y="152"/>
                    <a:pt x="13" y="152"/>
                    <a:pt x="13" y="152"/>
                  </a:cubicBezTo>
                  <a:cubicBezTo>
                    <a:pt x="5" y="150"/>
                    <a:pt x="0" y="143"/>
                    <a:pt x="0" y="135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2"/>
                    <a:pt x="2" y="7"/>
                    <a:pt x="7" y="4"/>
                  </a:cubicBezTo>
                  <a:cubicBezTo>
                    <a:pt x="11" y="1"/>
                    <a:pt x="17" y="0"/>
                    <a:pt x="22" y="1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7" y="12"/>
                    <a:pt x="15" y="13"/>
                    <a:pt x="14" y="14"/>
                  </a:cubicBezTo>
                  <a:cubicBezTo>
                    <a:pt x="13" y="15"/>
                    <a:pt x="12" y="16"/>
                    <a:pt x="12" y="18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137"/>
                    <a:pt x="14" y="139"/>
                    <a:pt x="16" y="140"/>
                  </a:cubicBezTo>
                  <a:cubicBezTo>
                    <a:pt x="101" y="164"/>
                    <a:pt x="101" y="164"/>
                    <a:pt x="101" y="164"/>
                  </a:cubicBezTo>
                  <a:lnTo>
                    <a:pt x="98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147" tIns="33573" rIns="67147" bIns="33573" numCol="1" anchor="t" anchorCtr="0" compatLnSpc="1">
              <a:prstTxWarp prst="textNoShape">
                <a:avLst/>
              </a:prstTxWarp>
            </a:bodyPr>
            <a:lstStyle/>
            <a:p>
              <a:pPr defTabSz="765591"/>
              <a:endParaRPr lang="en-US" sz="14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4123483" y="3708558"/>
            <a:ext cx="2328569" cy="1169551"/>
          </a:xfrm>
          <a:prstGeom prst="rect">
            <a:avLst/>
          </a:prstGeom>
          <a:ln>
            <a:solidFill>
              <a:srgbClr val="386188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Arial Narrow" panose="020B0606020202030204" pitchFamily="34" charset="0"/>
              </a:rPr>
              <a:t>Проведение инвентаризации объектов недвижимости, включая земельные участки, выявленных входе анализа</a:t>
            </a:r>
          </a:p>
          <a:p>
            <a:pPr algn="ctr"/>
            <a:r>
              <a:rPr lang="ru-RU" sz="1400" b="1" dirty="0">
                <a:latin typeface="Arial Narrow" panose="020B0606020202030204" pitchFamily="34" charset="0"/>
              </a:rPr>
              <a:t> Срок: </a:t>
            </a:r>
            <a:r>
              <a:rPr lang="ru-RU" sz="14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до </a:t>
            </a:r>
            <a:r>
              <a:rPr lang="ru-RU" sz="1400" b="1" dirty="0" smtClean="0">
                <a:solidFill>
                  <a:schemeClr val="accent2"/>
                </a:solidFill>
                <a:latin typeface="Arial Narrow" panose="020B0606020202030204" pitchFamily="34" charset="0"/>
              </a:rPr>
              <a:t>10.05.2020</a:t>
            </a:r>
            <a:endParaRPr lang="ru-RU" sz="1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12898" y="3703072"/>
            <a:ext cx="2329014" cy="1384995"/>
          </a:xfrm>
          <a:prstGeom prst="rect">
            <a:avLst/>
          </a:prstGeom>
          <a:ln>
            <a:solidFill>
              <a:srgbClr val="386188"/>
            </a:solidFill>
          </a:ln>
        </p:spPr>
        <p:txBody>
          <a:bodyPr wrap="square">
            <a:spAutoFit/>
          </a:bodyPr>
          <a:lstStyle/>
          <a:p>
            <a:pPr algn="ctr" defTabSz="864070">
              <a:defRPr/>
            </a:pPr>
            <a:r>
              <a:rPr lang="ru-RU" sz="1400" b="1" dirty="0">
                <a:latin typeface="Arial Narrow" panose="020B0606020202030204" pitchFamily="34" charset="0"/>
              </a:rPr>
              <a:t>Формирование перечней  неиспользуемого или неэффективно используемого </a:t>
            </a:r>
            <a:r>
              <a:rPr lang="ru-RU" sz="1400" b="1" dirty="0" smtClean="0">
                <a:latin typeface="Arial Narrow" panose="020B0606020202030204" pitchFamily="34" charset="0"/>
              </a:rPr>
              <a:t>муниципального </a:t>
            </a:r>
            <a:r>
              <a:rPr lang="ru-RU" sz="1400" b="1" dirty="0">
                <a:latin typeface="Arial Narrow" panose="020B0606020202030204" pitchFamily="34" charset="0"/>
              </a:rPr>
              <a:t>имущества </a:t>
            </a:r>
          </a:p>
          <a:p>
            <a:pPr algn="ctr" defTabSz="864070">
              <a:defRPr/>
            </a:pPr>
            <a:r>
              <a:rPr lang="ru-RU" sz="1400" b="1" dirty="0">
                <a:latin typeface="Arial Narrow" panose="020B0606020202030204" pitchFamily="34" charset="0"/>
              </a:rPr>
              <a:t>Срок:</a:t>
            </a:r>
            <a:r>
              <a:rPr lang="ru-RU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14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до </a:t>
            </a:r>
            <a:r>
              <a:rPr lang="ru-RU" sz="1400" b="1" dirty="0" smtClean="0">
                <a:solidFill>
                  <a:schemeClr val="accent2"/>
                </a:solidFill>
                <a:latin typeface="Arial Narrow" panose="020B0606020202030204" pitchFamily="34" charset="0"/>
              </a:rPr>
              <a:t>01.05.2020</a:t>
            </a:r>
            <a:endParaRPr lang="ru-RU" sz="1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765318" y="3729521"/>
            <a:ext cx="3318062" cy="1169551"/>
          </a:xfrm>
          <a:prstGeom prst="rect">
            <a:avLst/>
          </a:prstGeom>
          <a:ln>
            <a:solidFill>
              <a:srgbClr val="386188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Arial Narrow" panose="020B0606020202030204" pitchFamily="34" charset="0"/>
              </a:rPr>
              <a:t>Выработка  предложений по вовлечению выявленного неиспользуемого или неэффективно используемого имущества </a:t>
            </a:r>
          </a:p>
          <a:p>
            <a:pPr algn="ctr"/>
            <a:r>
              <a:rPr lang="ru-RU" sz="1400" b="1" dirty="0">
                <a:latin typeface="Arial Narrow" panose="020B0606020202030204" pitchFamily="34" charset="0"/>
              </a:rPr>
              <a:t>в хозяйственный оборот </a:t>
            </a:r>
          </a:p>
          <a:p>
            <a:pPr algn="ctr"/>
            <a:r>
              <a:rPr lang="ru-RU" sz="1400" b="1" dirty="0">
                <a:latin typeface="Arial Narrow" panose="020B0606020202030204" pitchFamily="34" charset="0"/>
              </a:rPr>
              <a:t> Срок: </a:t>
            </a:r>
            <a:r>
              <a:rPr lang="ru-RU" sz="14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до </a:t>
            </a:r>
            <a:r>
              <a:rPr lang="ru-RU" sz="1400" b="1" dirty="0" smtClean="0">
                <a:solidFill>
                  <a:schemeClr val="accent2"/>
                </a:solidFill>
                <a:latin typeface="Arial Narrow" panose="020B0606020202030204" pitchFamily="34" charset="0"/>
              </a:rPr>
              <a:t>11.05.2020</a:t>
            </a:r>
            <a:endParaRPr lang="ru-RU" sz="1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12898" y="6268688"/>
            <a:ext cx="2436810" cy="954107"/>
          </a:xfrm>
          <a:prstGeom prst="rect">
            <a:avLst/>
          </a:prstGeom>
          <a:ln>
            <a:solidFill>
              <a:srgbClr val="386188"/>
            </a:solidFill>
          </a:ln>
        </p:spPr>
        <p:txBody>
          <a:bodyPr wrap="square">
            <a:spAutoFit/>
          </a:bodyPr>
          <a:lstStyle/>
          <a:p>
            <a:pPr algn="ctr" defTabSz="864070">
              <a:defRPr/>
            </a:pPr>
            <a:r>
              <a:rPr lang="ru-RU" sz="1400" b="1" dirty="0">
                <a:latin typeface="Arial Narrow" panose="020B0606020202030204" pitchFamily="34" charset="0"/>
              </a:rPr>
              <a:t>Формирование</a:t>
            </a:r>
          </a:p>
          <a:p>
            <a:pPr algn="ctr" defTabSz="864070">
              <a:defRPr/>
            </a:pPr>
            <a:r>
              <a:rPr lang="ru-RU" sz="1400" b="1" dirty="0">
                <a:latin typeface="Arial Narrow" panose="020B0606020202030204" pitchFamily="34" charset="0"/>
              </a:rPr>
              <a:t> или дополнение перечней имущества</a:t>
            </a:r>
          </a:p>
          <a:p>
            <a:pPr algn="ctr" defTabSz="864070">
              <a:defRPr/>
            </a:pPr>
            <a:r>
              <a:rPr lang="ru-RU" sz="1400" b="1" dirty="0">
                <a:latin typeface="Arial Narrow" panose="020B0606020202030204" pitchFamily="34" charset="0"/>
              </a:rPr>
              <a:t>Срок: </a:t>
            </a:r>
            <a:r>
              <a:rPr lang="ru-RU" sz="14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до </a:t>
            </a:r>
            <a:r>
              <a:rPr lang="ru-RU" sz="1400" b="1" dirty="0" smtClean="0">
                <a:solidFill>
                  <a:schemeClr val="accent2"/>
                </a:solidFill>
                <a:latin typeface="Arial Narrow" panose="020B0606020202030204" pitchFamily="34" charset="0"/>
              </a:rPr>
              <a:t>12.05.2020</a:t>
            </a:r>
            <a:endParaRPr lang="ru-RU" sz="1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765318" y="6297969"/>
            <a:ext cx="2938929" cy="11695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386188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Arial Narrow" panose="020B0606020202030204" pitchFamily="34" charset="0"/>
              </a:rPr>
              <a:t>Внесение сведений о перечнях имущества в </a:t>
            </a:r>
            <a:r>
              <a:rPr lang="ru-RU" sz="1400" b="1" dirty="0" smtClean="0">
                <a:latin typeface="Arial Narrow" panose="020B0606020202030204" pitchFamily="34" charset="0"/>
              </a:rPr>
              <a:t>АИС Мониторинг МСП</a:t>
            </a:r>
            <a:endParaRPr lang="ru-RU" sz="1400" b="1" dirty="0">
              <a:latin typeface="Arial Narrow" panose="020B0606020202030204" pitchFamily="34" charset="0"/>
            </a:endParaRPr>
          </a:p>
          <a:p>
            <a:pPr algn="ctr"/>
            <a:endParaRPr lang="ru-RU" sz="1400" b="1" dirty="0">
              <a:latin typeface="Arial Narrow" panose="020B0606020202030204" pitchFamily="34" charset="0"/>
            </a:endParaRPr>
          </a:p>
          <a:p>
            <a:pPr algn="ctr"/>
            <a:r>
              <a:rPr lang="ru-RU" sz="1400" b="1" dirty="0">
                <a:latin typeface="Arial Narrow" panose="020B0606020202030204" pitchFamily="34" charset="0"/>
              </a:rPr>
              <a:t>Срок: в течение 10 дней с момента утверждения перечня 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892235" y="1472175"/>
            <a:ext cx="2296968" cy="119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1F4E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Создание  рабочей группы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Срок: </a:t>
            </a: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до 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17.04.2020</a:t>
            </a:r>
            <a:endParaRPr lang="ru-RU" sz="1400" b="1" dirty="0">
              <a:solidFill>
                <a:schemeClr val="accent2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4139052" y="6283328"/>
            <a:ext cx="2492811" cy="738664"/>
          </a:xfrm>
          <a:prstGeom prst="rect">
            <a:avLst/>
          </a:prstGeom>
          <a:ln>
            <a:solidFill>
              <a:srgbClr val="386188"/>
            </a:solidFill>
          </a:ln>
        </p:spPr>
        <p:txBody>
          <a:bodyPr wrap="square">
            <a:spAutoFit/>
          </a:bodyPr>
          <a:lstStyle/>
          <a:p>
            <a:pPr algn="ctr" defTabSz="864070">
              <a:defRPr/>
            </a:pPr>
            <a:r>
              <a:rPr lang="ru-RU" sz="1400" b="1" dirty="0">
                <a:latin typeface="Arial Narrow" panose="020B0606020202030204" pitchFamily="34" charset="0"/>
              </a:rPr>
              <a:t>Опубликование информации о перечнях имущества</a:t>
            </a:r>
          </a:p>
          <a:p>
            <a:pPr algn="ctr" defTabSz="864070">
              <a:defRPr/>
            </a:pPr>
            <a:r>
              <a:rPr lang="ru-RU" sz="1400" b="1" dirty="0">
                <a:latin typeface="Arial Narrow" panose="020B0606020202030204" pitchFamily="34" charset="0"/>
              </a:rPr>
              <a:t> Срок: </a:t>
            </a:r>
            <a:r>
              <a:rPr lang="ru-RU" sz="14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до </a:t>
            </a:r>
            <a:r>
              <a:rPr lang="ru-RU" sz="1400" b="1" dirty="0" smtClean="0">
                <a:solidFill>
                  <a:schemeClr val="accent2"/>
                </a:solidFill>
                <a:latin typeface="Arial Narrow" panose="020B0606020202030204" pitchFamily="34" charset="0"/>
              </a:rPr>
              <a:t>13.05.2020</a:t>
            </a:r>
            <a:endParaRPr lang="ru-RU" sz="1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  <p:sp>
        <p:nvSpPr>
          <p:cNvPr id="172" name="Прямоугольник 171"/>
          <p:cNvSpPr/>
          <p:nvPr/>
        </p:nvSpPr>
        <p:spPr>
          <a:xfrm>
            <a:off x="800645" y="1393238"/>
            <a:ext cx="224506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386188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 Narrow" panose="020B0606020202030204" pitchFamily="34" charset="0"/>
              </a:rPr>
              <a:t>1</a:t>
            </a:r>
            <a:endParaRPr lang="ru-RU" sz="1400" b="1" dirty="0">
              <a:latin typeface="Arial Narrow" panose="020B0606020202030204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7402532" y="1216349"/>
            <a:ext cx="3680850" cy="2160317"/>
            <a:chOff x="6438596" y="1392549"/>
            <a:chExt cx="2312943" cy="1879421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6632567" y="1413073"/>
              <a:ext cx="2114453" cy="30777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bg1"/>
              </a:solidFill>
            </a:ln>
          </p:spPr>
          <p:txBody>
            <a:bodyPr wrap="square">
              <a:spAutoFit/>
            </a:bodyPr>
            <a:lstStyle/>
            <a:p>
              <a:r>
                <a:rPr lang="ru-RU" sz="14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     Анализ:</a:t>
              </a:r>
            </a:p>
          </p:txBody>
        </p:sp>
        <p:grpSp>
          <p:nvGrpSpPr>
            <p:cNvPr id="7" name="Группа 6"/>
            <p:cNvGrpSpPr/>
            <p:nvPr/>
          </p:nvGrpSpPr>
          <p:grpSpPr>
            <a:xfrm>
              <a:off x="6438596" y="1695439"/>
              <a:ext cx="2312943" cy="1576531"/>
              <a:chOff x="7739197" y="2861029"/>
              <a:chExt cx="2312945" cy="1576531"/>
            </a:xfrm>
          </p:grpSpPr>
          <p:cxnSp>
            <p:nvCxnSpPr>
              <p:cNvPr id="83" name="Прямая соединительная линия 82"/>
              <p:cNvCxnSpPr/>
              <p:nvPr/>
            </p:nvCxnSpPr>
            <p:spPr>
              <a:xfrm>
                <a:off x="7739197" y="4146876"/>
                <a:ext cx="223934" cy="0"/>
              </a:xfrm>
              <a:prstGeom prst="line">
                <a:avLst/>
              </a:prstGeom>
              <a:ln>
                <a:solidFill>
                  <a:srgbClr val="3861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Прямоугольник 69"/>
              <p:cNvSpPr/>
              <p:nvPr/>
            </p:nvSpPr>
            <p:spPr>
              <a:xfrm>
                <a:off x="7962645" y="3982372"/>
                <a:ext cx="2089497" cy="455188"/>
              </a:xfrm>
              <a:prstGeom prst="rect">
                <a:avLst/>
              </a:prstGeom>
              <a:ln>
                <a:solidFill>
                  <a:srgbClr val="386188"/>
                </a:solidFill>
              </a:ln>
            </p:spPr>
            <p:txBody>
              <a:bodyPr wrap="square">
                <a:spAutoFit/>
              </a:bodyPr>
              <a:lstStyle/>
              <a:p>
                <a:pPr algn="ctr" defTabSz="864070">
                  <a:defRPr/>
                </a:pPr>
                <a:r>
                  <a:rPr lang="ru-RU" sz="1400" b="1" dirty="0">
                    <a:latin typeface="Arial Narrow" panose="020B0606020202030204" pitchFamily="34" charset="0"/>
                  </a:rPr>
                  <a:t>Закрепленного имущества  </a:t>
                </a:r>
              </a:p>
              <a:p>
                <a:pPr algn="ctr" defTabSz="864070">
                  <a:defRPr/>
                </a:pPr>
                <a:r>
                  <a:rPr lang="ru-RU" sz="1400" b="1" dirty="0">
                    <a:latin typeface="Arial Narrow" panose="020B0606020202030204" pitchFamily="34" charset="0"/>
                  </a:rPr>
                  <a:t>Срок: </a:t>
                </a:r>
                <a:r>
                  <a:rPr lang="ru-RU" sz="1400" b="1" dirty="0">
                    <a:solidFill>
                      <a:schemeClr val="accent2"/>
                    </a:solidFill>
                    <a:latin typeface="Arial Narrow" panose="020B0606020202030204" pitchFamily="34" charset="0"/>
                  </a:rPr>
                  <a:t>до </a:t>
                </a:r>
                <a:r>
                  <a:rPr lang="ru-RU" sz="1400" b="1" dirty="0" smtClean="0">
                    <a:solidFill>
                      <a:schemeClr val="accent2"/>
                    </a:solidFill>
                    <a:latin typeface="Arial Narrow" panose="020B0606020202030204" pitchFamily="34" charset="0"/>
                  </a:rPr>
                  <a:t>29.04.2020</a:t>
                </a:r>
                <a:endParaRPr lang="ru-RU" sz="1400" b="1" dirty="0">
                  <a:solidFill>
                    <a:schemeClr val="accent2"/>
                  </a:solidFill>
                </a:endParaRPr>
              </a:p>
            </p:txBody>
          </p:sp>
          <p:cxnSp>
            <p:nvCxnSpPr>
              <p:cNvPr id="87" name="Соединительная линия уступом 86"/>
              <p:cNvCxnSpPr/>
              <p:nvPr/>
            </p:nvCxnSpPr>
            <p:spPr>
              <a:xfrm rot="5400000">
                <a:off x="7134523" y="3465704"/>
                <a:ext cx="1295790" cy="86440"/>
              </a:xfrm>
              <a:prstGeom prst="bentConnector3">
                <a:avLst>
                  <a:gd name="adj1" fmla="val 1651"/>
                </a:avLst>
              </a:prstGeom>
              <a:ln>
                <a:solidFill>
                  <a:srgbClr val="3861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Прямая соединительная линия 163"/>
              <p:cNvCxnSpPr/>
              <p:nvPr/>
            </p:nvCxnSpPr>
            <p:spPr>
              <a:xfrm>
                <a:off x="7739199" y="3259418"/>
                <a:ext cx="227965" cy="4320"/>
              </a:xfrm>
              <a:prstGeom prst="line">
                <a:avLst/>
              </a:prstGeom>
              <a:ln>
                <a:solidFill>
                  <a:srgbClr val="3861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7" name="Прямоугольник 176"/>
            <p:cNvSpPr/>
            <p:nvPr/>
          </p:nvSpPr>
          <p:spPr>
            <a:xfrm>
              <a:off x="6442055" y="1392549"/>
              <a:ext cx="224506" cy="2677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>
              <a:solidFill>
                <a:srgbClr val="386188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1400" b="1" dirty="0" smtClean="0">
                  <a:latin typeface="Arial Narrow" panose="020B0606020202030204" pitchFamily="34" charset="0"/>
                </a:rPr>
                <a:t>3</a:t>
              </a:r>
              <a:endParaRPr lang="ru-RU" sz="1400" b="1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79" name="Прямоугольник 178"/>
          <p:cNvSpPr/>
          <p:nvPr/>
        </p:nvSpPr>
        <p:spPr>
          <a:xfrm>
            <a:off x="3829424" y="1415983"/>
            <a:ext cx="224506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386188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 Narrow" panose="020B0606020202030204" pitchFamily="34" charset="0"/>
              </a:rPr>
              <a:t>2</a:t>
            </a:r>
            <a:endParaRPr lang="ru-RU" sz="1400" b="1" dirty="0">
              <a:latin typeface="Arial Narrow" panose="020B0606020202030204" pitchFamily="34" charset="0"/>
            </a:endParaRPr>
          </a:p>
        </p:txBody>
      </p:sp>
      <p:sp>
        <p:nvSpPr>
          <p:cNvPr id="180" name="Прямоугольник 179"/>
          <p:cNvSpPr/>
          <p:nvPr/>
        </p:nvSpPr>
        <p:spPr>
          <a:xfrm>
            <a:off x="862666" y="3549183"/>
            <a:ext cx="224506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386188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 Narrow" panose="020B0606020202030204" pitchFamily="34" charset="0"/>
              </a:rPr>
              <a:t>4</a:t>
            </a:r>
            <a:endParaRPr lang="ru-RU" sz="1400" b="1" dirty="0">
              <a:latin typeface="Arial Narrow" panose="020B0606020202030204" pitchFamily="34" charset="0"/>
            </a:endParaRPr>
          </a:p>
        </p:txBody>
      </p:sp>
      <p:sp>
        <p:nvSpPr>
          <p:cNvPr id="181" name="Прямоугольник 180"/>
          <p:cNvSpPr/>
          <p:nvPr/>
        </p:nvSpPr>
        <p:spPr>
          <a:xfrm>
            <a:off x="3977676" y="3559053"/>
            <a:ext cx="265394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386188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 Narrow" panose="020B0606020202030204" pitchFamily="34" charset="0"/>
              </a:rPr>
              <a:t>5 </a:t>
            </a:r>
            <a:endParaRPr lang="ru-RU" sz="1400" b="1" dirty="0">
              <a:latin typeface="Arial Narrow" panose="020B0606020202030204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2064081" y="363600"/>
            <a:ext cx="92196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562547"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Схема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организации деятельности рабочих групп по анализу реестров имущества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765319" y="1728606"/>
            <a:ext cx="3318061" cy="738664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defTabSz="864070">
              <a:defRPr/>
            </a:pPr>
            <a:r>
              <a:rPr lang="ru-RU" sz="1400" b="1" dirty="0">
                <a:latin typeface="Arial Narrow" panose="020B0606020202030204" pitchFamily="34" charset="0"/>
              </a:rPr>
              <a:t>Реестров </a:t>
            </a:r>
            <a:r>
              <a:rPr lang="ru-RU" sz="1400" b="1" dirty="0" smtClean="0">
                <a:latin typeface="Arial Narrow" panose="020B0606020202030204" pitchFamily="34" charset="0"/>
              </a:rPr>
              <a:t>муниципального </a:t>
            </a:r>
            <a:r>
              <a:rPr lang="ru-RU" sz="1400" b="1" dirty="0">
                <a:latin typeface="Arial Narrow" panose="020B0606020202030204" pitchFamily="34" charset="0"/>
              </a:rPr>
              <a:t>имущества </a:t>
            </a:r>
          </a:p>
          <a:p>
            <a:pPr algn="ctr" defTabSz="864070">
              <a:defRPr/>
            </a:pPr>
            <a:r>
              <a:rPr lang="ru-RU" sz="1400" b="1" dirty="0">
                <a:latin typeface="Arial Narrow" panose="020B0606020202030204" pitchFamily="34" charset="0"/>
              </a:rPr>
              <a:t> </a:t>
            </a:r>
            <a:r>
              <a:rPr lang="ru-RU" sz="1400" dirty="0">
                <a:latin typeface="Arial Narrow" panose="020B0606020202030204" pitchFamily="34" charset="0"/>
              </a:rPr>
              <a:t>(казна, земельные участки )</a:t>
            </a:r>
          </a:p>
          <a:p>
            <a:pPr algn="ctr" defTabSz="864070">
              <a:defRPr/>
            </a:pPr>
            <a:r>
              <a:rPr lang="ru-RU" sz="1400" b="1" dirty="0">
                <a:latin typeface="Arial Narrow" panose="020B0606020202030204" pitchFamily="34" charset="0"/>
              </a:rPr>
              <a:t>Срок:</a:t>
            </a:r>
            <a:r>
              <a:rPr lang="ru-RU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14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до </a:t>
            </a:r>
            <a:r>
              <a:rPr lang="ru-RU" sz="1400" b="1" dirty="0" smtClean="0">
                <a:solidFill>
                  <a:schemeClr val="accent2"/>
                </a:solidFill>
                <a:latin typeface="Arial Narrow" panose="020B0606020202030204" pitchFamily="34" charset="0"/>
              </a:rPr>
              <a:t>29.04.2020</a:t>
            </a:r>
            <a:endParaRPr lang="ru-RU" sz="1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7625433" y="3620343"/>
            <a:ext cx="265394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386188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 Narrow" panose="020B0606020202030204" pitchFamily="34" charset="0"/>
              </a:rPr>
              <a:t>6 </a:t>
            </a:r>
            <a:endParaRPr lang="ru-RU" sz="1400" b="1" dirty="0">
              <a:latin typeface="Arial Narrow" panose="020B0606020202030204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785570" y="6114799"/>
            <a:ext cx="265394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386188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 Narrow" panose="020B0606020202030204" pitchFamily="34" charset="0"/>
              </a:rPr>
              <a:t>7 </a:t>
            </a:r>
            <a:endParaRPr lang="ru-RU" sz="1400" b="1" dirty="0">
              <a:latin typeface="Arial Narrow" panose="020B0606020202030204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3926870" y="6114796"/>
            <a:ext cx="265394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386188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 Narrow" panose="020B0606020202030204" pitchFamily="34" charset="0"/>
              </a:rPr>
              <a:t>8 </a:t>
            </a:r>
            <a:endParaRPr lang="ru-RU" sz="1400" b="1" dirty="0">
              <a:latin typeface="Arial Narrow" panose="020B0606020202030204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7621647" y="6114797"/>
            <a:ext cx="265394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386188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 Narrow" panose="020B0606020202030204" pitchFamily="34" charset="0"/>
              </a:rPr>
              <a:t>9 </a:t>
            </a:r>
            <a:endParaRPr lang="ru-RU" sz="1400" b="1" dirty="0">
              <a:latin typeface="Arial Narrow" panose="020B0606020202030204" pitchFamily="34" charset="0"/>
            </a:endParaRPr>
          </a:p>
        </p:txBody>
      </p:sp>
      <p:cxnSp>
        <p:nvCxnSpPr>
          <p:cNvPr id="30" name="Прямая со стрелкой 29"/>
          <p:cNvCxnSpPr>
            <a:stCxn id="33" idx="3"/>
            <a:endCxn id="68" idx="1"/>
          </p:cNvCxnSpPr>
          <p:nvPr/>
        </p:nvCxnSpPr>
        <p:spPr>
          <a:xfrm>
            <a:off x="3189203" y="2067980"/>
            <a:ext cx="716961" cy="33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68" idx="3"/>
          </p:cNvCxnSpPr>
          <p:nvPr/>
        </p:nvCxnSpPr>
        <p:spPr>
          <a:xfrm flipV="1">
            <a:off x="6558470" y="2067980"/>
            <a:ext cx="844062" cy="33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Соединительная линия уступом 39"/>
          <p:cNvCxnSpPr>
            <a:endCxn id="10" idx="0"/>
          </p:cNvCxnSpPr>
          <p:nvPr/>
        </p:nvCxnSpPr>
        <p:spPr>
          <a:xfrm rot="10800000" flipV="1">
            <a:off x="2077406" y="2913262"/>
            <a:ext cx="5325129" cy="78981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10" idx="3"/>
          </p:cNvCxnSpPr>
          <p:nvPr/>
        </p:nvCxnSpPr>
        <p:spPr>
          <a:xfrm>
            <a:off x="3241912" y="4395570"/>
            <a:ext cx="907178" cy="27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9" idx="3"/>
            <a:endCxn id="11" idx="1"/>
          </p:cNvCxnSpPr>
          <p:nvPr/>
        </p:nvCxnSpPr>
        <p:spPr>
          <a:xfrm>
            <a:off x="6452052" y="4293334"/>
            <a:ext cx="1313266" cy="20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Соединительная линия уступом 50"/>
          <p:cNvCxnSpPr>
            <a:stCxn id="11" idx="2"/>
            <a:endCxn id="16" idx="0"/>
          </p:cNvCxnSpPr>
          <p:nvPr/>
        </p:nvCxnSpPr>
        <p:spPr>
          <a:xfrm rot="5400000">
            <a:off x="5093018" y="1937357"/>
            <a:ext cx="1369616" cy="729304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stCxn id="16" idx="3"/>
            <a:endCxn id="128" idx="1"/>
          </p:cNvCxnSpPr>
          <p:nvPr/>
        </p:nvCxnSpPr>
        <p:spPr>
          <a:xfrm>
            <a:off x="3349708" y="6745742"/>
            <a:ext cx="789344" cy="73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stCxn id="128" idx="3"/>
          </p:cNvCxnSpPr>
          <p:nvPr/>
        </p:nvCxnSpPr>
        <p:spPr>
          <a:xfrm flipV="1">
            <a:off x="6631863" y="6649156"/>
            <a:ext cx="1133455" cy="35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084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Прямая соединительная линия 19"/>
          <p:cNvCxnSpPr/>
          <p:nvPr/>
        </p:nvCxnSpPr>
        <p:spPr>
          <a:xfrm>
            <a:off x="0" y="1159863"/>
            <a:ext cx="11520488" cy="36645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1921749" y="327933"/>
            <a:ext cx="94058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Деятельность коллегиальных органов по имущественной поддержке</a:t>
            </a:r>
          </a:p>
        </p:txBody>
      </p:sp>
      <p:sp>
        <p:nvSpPr>
          <p:cNvPr id="76" name="Номер слайда 1"/>
          <p:cNvSpPr txBox="1">
            <a:spLocks/>
          </p:cNvSpPr>
          <p:nvPr/>
        </p:nvSpPr>
        <p:spPr>
          <a:xfrm>
            <a:off x="4508526" y="9262348"/>
            <a:ext cx="683451" cy="420627"/>
          </a:xfrm>
          <a:prstGeom prst="rect">
            <a:avLst/>
          </a:prstGeom>
        </p:spPr>
        <p:txBody>
          <a:bodyPr vert="horz" lIns="83606" tIns="41803" rIns="83606" bIns="41803" rtlCol="0" anchor="ctr"/>
          <a:lstStyle>
            <a:defPPr>
              <a:defRPr lang="en-US"/>
            </a:defPPr>
            <a:lvl1pPr marL="0" algn="r" defTabSz="457200" rtl="0" eaLnBrk="1" latinLnBrk="0" hangingPunct="1">
              <a:defRPr sz="1512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382"/>
              <a:t>5</a:t>
            </a:r>
            <a:endParaRPr lang="ru-RU" sz="1382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91317" y="1269124"/>
            <a:ext cx="2768426" cy="795859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lstStyle/>
          <a:p>
            <a:pPr marL="81281" algn="ctr"/>
            <a:r>
              <a:rPr lang="ru-RU" sz="2286" b="1" dirty="0">
                <a:solidFill>
                  <a:schemeClr val="bg1"/>
                </a:solidFill>
                <a:latin typeface="Arial Narrow" panose="020B0606020202030204" pitchFamily="34" charset="0"/>
              </a:rPr>
              <a:t>Создание рабочей группы на уровне: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357011" y="1431708"/>
            <a:ext cx="7524349" cy="429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94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Муниципальные </a:t>
            </a:r>
            <a:r>
              <a:rPr lang="ru-RU" sz="2194" b="1" dirty="0">
                <a:latin typeface="Arial Narrow" panose="020B0606020202030204" pitchFamily="34" charset="0"/>
                <a:cs typeface="Arial" panose="020B0604020202020204" pitchFamily="34" charset="0"/>
              </a:rPr>
              <a:t>образования </a:t>
            </a:r>
            <a:r>
              <a:rPr lang="ru-RU" sz="2194" dirty="0">
                <a:latin typeface="Arial Narrow" panose="020B0606020202030204" pitchFamily="34" charset="0"/>
                <a:cs typeface="Arial" panose="020B0604020202020204" pitchFamily="34" charset="0"/>
              </a:rPr>
              <a:t>(м</a:t>
            </a:r>
            <a:r>
              <a:rPr lang="ru-RU" sz="1463" b="1" i="1" dirty="0">
                <a:latin typeface="Arial Narrow" panose="020B0606020202030204" pitchFamily="34" charset="0"/>
                <a:cs typeface="Arial" panose="020B0604020202020204" pitchFamily="34" charset="0"/>
              </a:rPr>
              <a:t>униципальные районы, городские округа</a:t>
            </a:r>
            <a:r>
              <a:rPr lang="ru-RU" sz="1463" b="1" i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)*</a:t>
            </a:r>
            <a:endParaRPr lang="ru-RU" sz="1463" b="1" i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492031" y="3671050"/>
            <a:ext cx="6501407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400" fontAlgn="base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>
                <a:latin typeface="Arial Narrow" panose="020B0606020202030204" pitchFamily="34" charset="0"/>
                <a:cs typeface="Arial" pitchFamily="34" charset="0"/>
              </a:rPr>
              <a:t>Анализ государственного, муниципального имущества, в том числе закрепленного</a:t>
            </a:r>
          </a:p>
          <a:p>
            <a:pPr marL="285750" indent="-285750" defTabSz="914400" fontAlgn="base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>
                <a:latin typeface="Arial Narrow" panose="020B0606020202030204" pitchFamily="34" charset="0"/>
                <a:cs typeface="Arial" pitchFamily="34" charset="0"/>
              </a:rPr>
              <a:t>Участие в обследовании объектов</a:t>
            </a:r>
          </a:p>
          <a:p>
            <a:pPr marL="285750" indent="-285750" defTabSz="914400" fontAlgn="base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>
                <a:latin typeface="Arial Narrow" panose="020B0606020202030204" pitchFamily="34" charset="0"/>
                <a:cs typeface="Arial" pitchFamily="34" charset="0"/>
              </a:rPr>
              <a:t>Рассмотрение предложений о дополнении перечней</a:t>
            </a:r>
          </a:p>
          <a:p>
            <a:pPr marL="285750" indent="-285750" defTabSz="914400" fontAlgn="base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>
                <a:latin typeface="Arial Narrow" panose="020B0606020202030204" pitchFamily="34" charset="0"/>
                <a:cs typeface="Arial" pitchFamily="34" charset="0"/>
              </a:rPr>
              <a:t>Формирование предложений о дополнении перечней, исключении имущества</a:t>
            </a:r>
          </a:p>
          <a:p>
            <a:pPr marL="285750" indent="-285750" defTabSz="914400" fontAlgn="base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>
                <a:latin typeface="Arial Narrow" panose="020B0606020202030204" pitchFamily="34" charset="0"/>
                <a:cs typeface="Arial" pitchFamily="34" charset="0"/>
              </a:rPr>
              <a:t>Разработка льготных условий предоставления имущества</a:t>
            </a:r>
          </a:p>
          <a:p>
            <a:pPr marL="285750" indent="-285750" defTabSz="914400" fontAlgn="base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>
                <a:latin typeface="Arial Narrow" panose="020B0606020202030204" pitchFamily="34" charset="0"/>
                <a:cs typeface="Arial" pitchFamily="34" charset="0"/>
              </a:rPr>
              <a:t>Упрощение порядка получения поддержки</a:t>
            </a:r>
          </a:p>
          <a:p>
            <a:pPr marL="285750" indent="-285750" defTabSz="914400" fontAlgn="base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>
                <a:latin typeface="Arial Narrow" panose="020B0606020202030204" pitchFamily="34" charset="0"/>
                <a:cs typeface="Arial" pitchFamily="34" charset="0"/>
              </a:rPr>
              <a:t>Предложения о принятии или изменении НПА</a:t>
            </a:r>
          </a:p>
          <a:p>
            <a:pPr marL="285750" indent="-285750" defTabSz="914400" fontAlgn="base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>
                <a:latin typeface="Arial Narrow" panose="020B0606020202030204" pitchFamily="34" charset="0"/>
                <a:cs typeface="Arial" pitchFamily="34" charset="0"/>
              </a:rPr>
              <a:t>Разработка показателей эффективности деятельности органов власти, органов местного самоуправления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165782" y="3195944"/>
            <a:ext cx="2688442" cy="461665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lstStyle/>
          <a:p>
            <a:pPr algn="ctr" defTabSz="945032"/>
            <a:r>
              <a:rPr lang="ru-RU" sz="24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ФУНКЦИИ: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79887" y="3527413"/>
            <a:ext cx="3275358" cy="461665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lstStyle/>
          <a:p>
            <a:pPr algn="ctr" defTabSz="945032"/>
            <a:r>
              <a:rPr lang="ru-RU" sz="24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УЧАСТНИКИ: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9897" y="4203449"/>
            <a:ext cx="3275358" cy="4247317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342900" indent="-342900" defTabSz="914400" fontAlgn="base">
              <a:spcBef>
                <a:spcPts val="60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ru-RU" sz="1600" b="1" dirty="0" smtClean="0">
                <a:latin typeface="Arial Narrow" panose="020B0606020202030204" pitchFamily="34" charset="0"/>
                <a:cs typeface="Arial" pitchFamily="34" charset="0"/>
              </a:rPr>
              <a:t>Представители муниципального района, городского округа</a:t>
            </a:r>
          </a:p>
          <a:p>
            <a:pPr marL="342900" indent="-342900" defTabSz="914400" fontAlgn="base">
              <a:spcBef>
                <a:spcPts val="60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ru-RU" sz="1600" b="1" dirty="0" smtClean="0">
                <a:latin typeface="Arial Narrow" panose="020B0606020202030204" pitchFamily="34" charset="0"/>
                <a:cs typeface="Arial" pitchFamily="34" charset="0"/>
              </a:rPr>
              <a:t>Главы городских и сельских поселений, входящих в состав муниципального района</a:t>
            </a:r>
          </a:p>
          <a:p>
            <a:pPr marL="342900" indent="-342900" defTabSz="914400" fontAlgn="base">
              <a:spcBef>
                <a:spcPts val="60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ru-RU" sz="1600" b="1" dirty="0" smtClean="0">
                <a:latin typeface="Arial Narrow" panose="020B0606020202030204" pitchFamily="34" charset="0"/>
                <a:cs typeface="Arial" pitchFamily="34" charset="0"/>
              </a:rPr>
              <a:t>Главы городских районов, входящих в состав городского округа</a:t>
            </a:r>
          </a:p>
          <a:p>
            <a:pPr marL="342900" indent="-342900" defTabSz="914400" fontAlgn="base">
              <a:spcBef>
                <a:spcPts val="60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ru-RU" sz="1600" b="1" dirty="0" smtClean="0">
                <a:latin typeface="Arial Narrow" panose="020B0606020202030204" pitchFamily="34" charset="0"/>
                <a:cs typeface="Arial" pitchFamily="34" charset="0"/>
              </a:rPr>
              <a:t>Представители общественные организации и объединений</a:t>
            </a:r>
          </a:p>
          <a:p>
            <a:pPr marL="342900" indent="-342900" defTabSz="914400" fontAlgn="base">
              <a:spcBef>
                <a:spcPts val="60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ru-RU" sz="1600" b="1" dirty="0" smtClean="0">
                <a:latin typeface="Arial Narrow" panose="020B0606020202030204" pitchFamily="34" charset="0"/>
                <a:cs typeface="Arial" pitchFamily="34" charset="0"/>
              </a:rPr>
              <a:t>Субъекты МСП</a:t>
            </a:r>
          </a:p>
          <a:p>
            <a:pPr marL="342900" indent="-342900" defTabSz="914400" fontAlgn="base">
              <a:spcBef>
                <a:spcPts val="60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ru-RU" sz="1600" b="1" dirty="0" smtClean="0">
                <a:latin typeface="Arial Narrow" panose="020B0606020202030204" pitchFamily="34" charset="0"/>
                <a:cs typeface="Arial" pitchFamily="34" charset="0"/>
              </a:rPr>
              <a:t>Уполномоченный по защите прав предпринимателей в регионе</a:t>
            </a:r>
            <a:endParaRPr lang="ru-RU" sz="1600" b="1" dirty="0">
              <a:latin typeface="Arial Narrow" panose="020B0606020202030204" pitchFamily="34" charset="0"/>
              <a:cs typeface="Arial" pitchFamily="34" charset="0"/>
            </a:endParaRPr>
          </a:p>
          <a:p>
            <a:pPr marL="342900" indent="-342900" defTabSz="914400" fontAlgn="base">
              <a:spcBef>
                <a:spcPts val="600"/>
              </a:spcBef>
              <a:spcAft>
                <a:spcPct val="0"/>
              </a:spcAft>
              <a:buFont typeface="+mj-lt"/>
              <a:buAutoNum type="arabicPeriod"/>
              <a:defRPr/>
            </a:pPr>
            <a:endParaRPr lang="ru-RU" sz="1600" b="1" dirty="0" smtClean="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44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35471" y="8102448"/>
            <a:ext cx="2592110" cy="460041"/>
          </a:xfrm>
        </p:spPr>
        <p:txBody>
          <a:bodyPr/>
          <a:lstStyle/>
          <a:p>
            <a:r>
              <a:rPr lang="ru-RU" dirty="0"/>
              <a:t>15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17987" y="2255914"/>
            <a:ext cx="2753813" cy="795859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lstStyle/>
          <a:p>
            <a:pPr marL="81281" algn="ctr"/>
            <a:r>
              <a:rPr lang="ru-RU" sz="2286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Цель рабочей группы:</a:t>
            </a:r>
            <a:endParaRPr lang="ru-RU" sz="2286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360821" y="2201328"/>
            <a:ext cx="75243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Формирование единого подхода к оказанию имущественной поддержки субъектов МСП на территории муниципального образования</a:t>
            </a:r>
            <a:endParaRPr lang="ru-RU" sz="2000" b="1" i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078218" y="7961705"/>
            <a:ext cx="97520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</a:t>
            </a:r>
            <a:r>
              <a:rPr lang="ru-RU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 типового положения рабочей группы </a:t>
            </a:r>
            <a:r>
              <a:rPr lang="ru-RU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прилагаются  </a:t>
            </a:r>
            <a:r>
              <a:rPr lang="ru-RU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 </a:t>
            </a:r>
            <a:r>
              <a:rPr lang="ru-RU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презентации.</a:t>
            </a:r>
          </a:p>
        </p:txBody>
      </p:sp>
    </p:spTree>
    <p:extLst>
      <p:ext uri="{BB962C8B-B14F-4D97-AF65-F5344CB8AC3E}">
        <p14:creationId xmlns:p14="http://schemas.microsoft.com/office/powerpoint/2010/main" val="4008651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Прямоугольник 53"/>
          <p:cNvSpPr/>
          <p:nvPr/>
        </p:nvSpPr>
        <p:spPr>
          <a:xfrm>
            <a:off x="2064081" y="329310"/>
            <a:ext cx="92196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562547"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Схема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организации деятельности рабочих групп по анализу реестров имущества</a:t>
            </a:r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flipV="1">
            <a:off x="394944" y="953396"/>
            <a:ext cx="10851070" cy="29104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5"/>
          <p:cNvSpPr>
            <a:spLocks noChangeArrowheads="1"/>
          </p:cNvSpPr>
          <p:nvPr/>
        </p:nvSpPr>
        <p:spPr bwMode="auto">
          <a:xfrm>
            <a:off x="394944" y="1779465"/>
            <a:ext cx="10851070" cy="77931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2304" indent="-2304" algn="ctr" eaLnBrk="0" hangingPunct="0"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r>
              <a:rPr lang="ru-RU" sz="2400" b="1" dirty="0">
                <a:latin typeface="Arial Narrow" panose="020B0606020202030204" pitchFamily="34" charset="0"/>
                <a:cs typeface="Arial" pitchFamily="34" charset="0"/>
              </a:rPr>
              <a:t>Анализ объектов, содержащихся в реестрах </a:t>
            </a:r>
            <a:r>
              <a:rPr lang="ru-RU" sz="2400" b="1" dirty="0" smtClean="0">
                <a:latin typeface="Arial Narrow" panose="020B0606020202030204" pitchFamily="34" charset="0"/>
                <a:cs typeface="Arial" pitchFamily="34" charset="0"/>
              </a:rPr>
              <a:t>муниципального имущества, осуществляется по форме </a:t>
            </a:r>
            <a:r>
              <a:rPr lang="ru-RU" sz="2400" i="1" dirty="0" smtClean="0">
                <a:latin typeface="Arial Narrow" panose="020B0606020202030204" pitchFamily="34" charset="0"/>
                <a:cs typeface="Arial" pitchFamily="34" charset="0"/>
              </a:rPr>
              <a:t>(</a:t>
            </a:r>
            <a:r>
              <a:rPr lang="ru-RU" sz="2400" b="1" i="1" u="sng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Arial" pitchFamily="34" charset="0"/>
              </a:rPr>
              <a:t>казна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Arial" pitchFamily="34" charset="0"/>
              </a:rPr>
              <a:t>, </a:t>
            </a:r>
            <a:r>
              <a:rPr lang="ru-RU" sz="2400" b="1" i="1" u="sng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Arial" pitchFamily="34" charset="0"/>
              </a:rPr>
              <a:t>земельные участки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Arial" pitchFamily="34" charset="0"/>
              </a:rPr>
              <a:t>, </a:t>
            </a:r>
            <a:r>
              <a:rPr lang="ru-RU" sz="2400" b="1" i="1" u="sng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Arial" pitchFamily="34" charset="0"/>
              </a:rPr>
              <a:t>закрепленное имущество</a:t>
            </a:r>
            <a:r>
              <a:rPr lang="ru-RU" sz="2400" b="1" i="1" dirty="0" smtClean="0">
                <a:latin typeface="Arial Narrow" panose="020B0606020202030204" pitchFamily="34" charset="0"/>
                <a:cs typeface="Arial" pitchFamily="34" charset="0"/>
              </a:rPr>
              <a:t>)*</a:t>
            </a:r>
            <a:endParaRPr lang="en-US" sz="2400" b="1" i="1" dirty="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46" name="Номер слайда 25"/>
          <p:cNvSpPr>
            <a:spLocks noGrp="1"/>
          </p:cNvSpPr>
          <p:nvPr>
            <p:ph type="sldNum" sz="quarter" idx="12"/>
          </p:nvPr>
        </p:nvSpPr>
        <p:spPr>
          <a:xfrm>
            <a:off x="8653904" y="8077261"/>
            <a:ext cx="2592110" cy="420627"/>
          </a:xfrm>
        </p:spPr>
        <p:txBody>
          <a:bodyPr/>
          <a:lstStyle/>
          <a:p>
            <a:fld id="{9005E221-E10C-40C7-8143-48F6241B2838}" type="slidenum">
              <a:rPr lang="ru-RU" smtClean="0"/>
              <a:pPr/>
              <a:t>19</a:t>
            </a:fld>
            <a:endParaRPr lang="ru-RU" dirty="0"/>
          </a:p>
        </p:txBody>
      </p:sp>
      <p:graphicFrame>
        <p:nvGraphicFramePr>
          <p:cNvPr id="51" name="Таблица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969968"/>
              </p:ext>
            </p:extLst>
          </p:nvPr>
        </p:nvGraphicFramePr>
        <p:xfrm>
          <a:off x="394944" y="3186317"/>
          <a:ext cx="10593659" cy="21096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4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65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14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60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604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611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6629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5716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90050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№ п/п</a:t>
                      </a:r>
                      <a:endParaRPr lang="ru-RU" sz="15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Наименование объекта </a:t>
                      </a:r>
                      <a:endParaRPr lang="ru-RU" sz="15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Адрес объекта </a:t>
                      </a:r>
                      <a:endParaRPr lang="ru-RU" sz="15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Площадь</a:t>
                      </a:r>
                      <a:endParaRPr lang="ru-RU" sz="15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Сведения о правообладателе</a:t>
                      </a:r>
                      <a:endParaRPr lang="ru-RU" sz="15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Сведения об установленных ограничениях (обременениях)</a:t>
                      </a:r>
                      <a:endParaRPr lang="ru-RU" sz="15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Статус</a:t>
                      </a:r>
                      <a:r>
                        <a:rPr lang="ru-RU" sz="1500" b="1" u="none" strike="noStrike" baseline="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 пользователя имущества (субъект МСП)</a:t>
                      </a:r>
                      <a:endParaRPr lang="ru-RU" sz="15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Возможность вовлечения в имущественную поддержку</a:t>
                      </a:r>
                    </a:p>
                  </a:txBody>
                  <a:tcPr marL="8709" marR="8709" marT="8709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65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8709" marR="8709" marT="8709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 marL="8709" marR="8709" marT="8709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8709" marR="8709" marT="8709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8709" marR="8709" marT="8709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</a:p>
                  </a:txBody>
                  <a:tcPr marL="8709" marR="8709" marT="8709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6</a:t>
                      </a:r>
                    </a:p>
                  </a:txBody>
                  <a:tcPr marL="8709" marR="8709" marT="8709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7</a:t>
                      </a:r>
                    </a:p>
                  </a:txBody>
                  <a:tcPr marL="8709" marR="8709" marT="8709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8</a:t>
                      </a:r>
                    </a:p>
                  </a:txBody>
                  <a:tcPr marL="8709" marR="8709" marT="8709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753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Arial Narrow" panose="020B0606020202030204" pitchFamily="34" charset="0"/>
                        </a:rPr>
                        <a:t> …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753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53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53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709" marR="8709" marT="8709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2" name="Прямоугольник 51"/>
          <p:cNvSpPr/>
          <p:nvPr/>
        </p:nvSpPr>
        <p:spPr>
          <a:xfrm>
            <a:off x="394944" y="6451014"/>
            <a:ext cx="975208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</a:t>
            </a:r>
            <a:r>
              <a:rPr lang="ru-RU" sz="20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Предлагаемая форма анализа реестров </a:t>
            </a:r>
            <a:r>
              <a:rPr lang="ru-RU" sz="20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прилагаются  </a:t>
            </a:r>
            <a:r>
              <a:rPr lang="ru-RU" sz="20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 </a:t>
            </a:r>
            <a:r>
              <a:rPr lang="ru-RU" sz="20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презентации.</a:t>
            </a:r>
          </a:p>
        </p:txBody>
      </p:sp>
    </p:spTree>
    <p:extLst>
      <p:ext uri="{BB962C8B-B14F-4D97-AF65-F5344CB8AC3E}">
        <p14:creationId xmlns:p14="http://schemas.microsoft.com/office/powerpoint/2010/main" val="3693474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3341748"/>
            <a:ext cx="11520488" cy="152103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83606" tIns="41803" rIns="83606" bIns="41803" rtlCol="0" anchor="ctr" anchorCtr="0">
            <a:normAutofit/>
          </a:bodyPr>
          <a:lstStyle>
            <a:lvl1pPr algn="l" defTabSz="115214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5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29148"/>
            <a:r>
              <a:rPr lang="ru-RU" sz="2926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1. Понятие имущественной поддержки субъектов МСП  </a:t>
            </a:r>
            <a:endParaRPr lang="ru-RU" sz="2926" b="1" dirty="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0147"/>
            <a:ext cx="3804826" cy="173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4660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62586" y="464342"/>
            <a:ext cx="85999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Наполнение, формирование и актуализация перечней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53728" y="1086307"/>
            <a:ext cx="11033070" cy="4267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944364" y="2165980"/>
            <a:ext cx="3105015" cy="1105303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194" b="1" dirty="0">
                <a:solidFill>
                  <a:schemeClr val="tx1"/>
                </a:solidFill>
                <a:latin typeface="Arial Narrow" panose="020B0606020202030204" pitchFamily="34" charset="0"/>
              </a:rPr>
              <a:t>Утверждение (дополнение) ОМС перечня имущества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040369" y="1729687"/>
            <a:ext cx="3391593" cy="76764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194" b="1" dirty="0">
                <a:latin typeface="Arial Narrow" panose="020B0606020202030204" pitchFamily="34" charset="0"/>
              </a:rPr>
              <a:t>     Направление в субъект</a:t>
            </a:r>
          </a:p>
          <a:p>
            <a:r>
              <a:rPr lang="ru-RU" sz="2194" b="1" dirty="0">
                <a:latin typeface="Arial Narrow" panose="020B0606020202030204" pitchFamily="34" charset="0"/>
              </a:rPr>
              <a:t>     Российской Федерации 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9006522" y="1778436"/>
            <a:ext cx="2280276" cy="767646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194" b="1" dirty="0">
                <a:solidFill>
                  <a:schemeClr val="bg1"/>
                </a:solidFill>
                <a:latin typeface="Arial Narrow" panose="020B0606020202030204" pitchFamily="34" charset="0"/>
              </a:rPr>
              <a:t>    СИСТЕМА АИС Мониторинг МСП</a:t>
            </a:r>
          </a:p>
        </p:txBody>
      </p:sp>
      <p:sp>
        <p:nvSpPr>
          <p:cNvPr id="36" name="Номер слайда 35"/>
          <p:cNvSpPr>
            <a:spLocks noGrp="1"/>
          </p:cNvSpPr>
          <p:nvPr>
            <p:ph type="sldNum" sz="quarter" idx="12"/>
          </p:nvPr>
        </p:nvSpPr>
        <p:spPr>
          <a:xfrm>
            <a:off x="8663287" y="8157847"/>
            <a:ext cx="2592110" cy="420627"/>
          </a:xfrm>
        </p:spPr>
        <p:txBody>
          <a:bodyPr/>
          <a:lstStyle/>
          <a:p>
            <a:fld id="{9005E221-E10C-40C7-8143-48F6241B2838}" type="slidenum">
              <a:rPr lang="ru-RU" smtClean="0"/>
              <a:pPr/>
              <a:t>20</a:t>
            </a:fld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040368" y="3147232"/>
            <a:ext cx="5986613" cy="76764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194" b="1" dirty="0">
                <a:latin typeface="Arial Narrow" panose="020B0606020202030204" pitchFamily="34" charset="0"/>
              </a:rPr>
              <a:t>Размещение на официальном сайте муниципального образования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flipV="1">
            <a:off x="8523725" y="2089197"/>
            <a:ext cx="407834" cy="40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397638" y="4963596"/>
            <a:ext cx="10639539" cy="282912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63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98833" y="5027122"/>
            <a:ext cx="10349789" cy="358560"/>
          </a:xfrm>
          <a:prstGeom prst="rect">
            <a:avLst/>
          </a:prstGeom>
          <a:solidFill>
            <a:srgbClr val="1F4E79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730" b="1" dirty="0">
                <a:solidFill>
                  <a:schemeClr val="bg1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Ключевые ошибки, при предоставлении отчетности посредством АИС Мониторинг МСП (далее – АИС ММСП): </a:t>
            </a:r>
            <a:endParaRPr lang="ru-RU" sz="1730" dirty="0">
              <a:solidFill>
                <a:schemeClr val="bg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20385" y="5637419"/>
            <a:ext cx="3487171" cy="936795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829" b="1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Несоответствие сведений, содержащихся в НПА и сведений, размещенных в АИС ММСП 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4299317" y="5668299"/>
            <a:ext cx="3309394" cy="655308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829" b="1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Нарушение сроков размещения сведений в АИС ММСП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520385" y="6980676"/>
            <a:ext cx="3509748" cy="655308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829" b="1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Сведения размещаются в АИС</a:t>
            </a:r>
          </a:p>
          <a:p>
            <a:pPr algn="ctr"/>
            <a:r>
              <a:rPr lang="ru-RU" sz="1829" b="1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ММСП не в полном объеме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7890076" y="6676967"/>
            <a:ext cx="2981124" cy="936795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829" b="1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Сведения не актуализируются </a:t>
            </a:r>
          </a:p>
          <a:p>
            <a:pPr algn="ctr"/>
            <a:r>
              <a:rPr lang="ru-RU" sz="1829" b="1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в АИС ММСП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7900495" y="5627630"/>
            <a:ext cx="2982835" cy="936795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829" b="1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Сведения размещаются </a:t>
            </a:r>
          </a:p>
          <a:p>
            <a:pPr algn="ctr"/>
            <a:r>
              <a:rPr lang="ru-RU" sz="1829" b="1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в АИС ММСП в статусе «Заполняется» 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4316810" y="6683167"/>
            <a:ext cx="3348346" cy="936795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829" b="1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Отсутствие контроля за сведениями,  размещаемые в АИС ММСП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48215" y="2164615"/>
            <a:ext cx="305875" cy="326267"/>
          </a:xfrm>
          <a:prstGeom prst="rect">
            <a:avLst/>
          </a:prstGeom>
          <a:solidFill>
            <a:srgbClr val="1F4E79"/>
          </a:solidFill>
          <a:ln>
            <a:solidFill>
              <a:srgbClr val="1F4E79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46"/>
          </a:p>
        </p:txBody>
      </p:sp>
      <p:sp>
        <p:nvSpPr>
          <p:cNvPr id="6" name="Прямоугольник 5"/>
          <p:cNvSpPr/>
          <p:nvPr/>
        </p:nvSpPr>
        <p:spPr>
          <a:xfrm>
            <a:off x="997816" y="2152426"/>
            <a:ext cx="225686" cy="345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46" b="1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043545" y="1722798"/>
            <a:ext cx="305875" cy="326267"/>
          </a:xfrm>
          <a:prstGeom prst="rect">
            <a:avLst/>
          </a:prstGeom>
          <a:solidFill>
            <a:srgbClr val="1F4E79"/>
          </a:solidFill>
          <a:ln>
            <a:solidFill>
              <a:srgbClr val="1F4E79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46"/>
          </a:p>
        </p:txBody>
      </p:sp>
      <p:sp>
        <p:nvSpPr>
          <p:cNvPr id="24" name="Прямоугольник 23"/>
          <p:cNvSpPr/>
          <p:nvPr/>
        </p:nvSpPr>
        <p:spPr>
          <a:xfrm>
            <a:off x="5093147" y="1710608"/>
            <a:ext cx="225686" cy="345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46" b="1" dirty="0">
                <a:solidFill>
                  <a:schemeClr val="bg1"/>
                </a:solidFill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043544" y="3150212"/>
            <a:ext cx="305875" cy="326267"/>
          </a:xfrm>
          <a:prstGeom prst="rect">
            <a:avLst/>
          </a:prstGeom>
          <a:solidFill>
            <a:srgbClr val="1F4E79"/>
          </a:solidFill>
          <a:ln>
            <a:solidFill>
              <a:srgbClr val="1F4E79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46"/>
          </a:p>
        </p:txBody>
      </p:sp>
      <p:sp>
        <p:nvSpPr>
          <p:cNvPr id="28" name="Прямоугольник 27"/>
          <p:cNvSpPr/>
          <p:nvPr/>
        </p:nvSpPr>
        <p:spPr>
          <a:xfrm>
            <a:off x="5093146" y="3138023"/>
            <a:ext cx="225686" cy="345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46" b="1" dirty="0">
                <a:solidFill>
                  <a:schemeClr val="bg1"/>
                </a:solidFill>
                <a:latin typeface="Arial Narrow" panose="020B0606020202030204" pitchFamily="34" charset="0"/>
              </a:rPr>
              <a:t>3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8999531" y="1785530"/>
            <a:ext cx="305875" cy="326267"/>
          </a:xfrm>
          <a:prstGeom prst="rect">
            <a:avLst/>
          </a:prstGeom>
          <a:solidFill>
            <a:srgbClr val="1F4E79"/>
          </a:solidFill>
          <a:ln>
            <a:solidFill>
              <a:srgbClr val="1F4E79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46"/>
          </a:p>
        </p:txBody>
      </p:sp>
      <p:sp>
        <p:nvSpPr>
          <p:cNvPr id="30" name="Прямоугольник 29"/>
          <p:cNvSpPr/>
          <p:nvPr/>
        </p:nvSpPr>
        <p:spPr>
          <a:xfrm>
            <a:off x="9049133" y="1784771"/>
            <a:ext cx="225686" cy="345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46" b="1" dirty="0">
                <a:solidFill>
                  <a:schemeClr val="bg1"/>
                </a:solidFill>
                <a:latin typeface="Arial Narrow" panose="020B0606020202030204" pitchFamily="34" charset="0"/>
              </a:rPr>
              <a:t>4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817706" y="4131765"/>
            <a:ext cx="7437691" cy="401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11" b="1" dirty="0">
                <a:latin typeface="Arial Narrow" panose="020B0606020202030204" pitchFamily="34" charset="0"/>
              </a:rPr>
              <a:t>Срок: в течение 10 рабочих дней с момента утверждения перечня </a:t>
            </a:r>
          </a:p>
        </p:txBody>
      </p:sp>
      <p:cxnSp>
        <p:nvCxnSpPr>
          <p:cNvPr id="15" name="Соединительная линия уступом 14"/>
          <p:cNvCxnSpPr>
            <a:stCxn id="3" idx="3"/>
          </p:cNvCxnSpPr>
          <p:nvPr/>
        </p:nvCxnSpPr>
        <p:spPr>
          <a:xfrm flipV="1">
            <a:off x="4049379" y="2032071"/>
            <a:ext cx="956780" cy="68656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Соединительная линия уступом 18"/>
          <p:cNvCxnSpPr>
            <a:stCxn id="3" idx="3"/>
            <a:endCxn id="16" idx="1"/>
          </p:cNvCxnSpPr>
          <p:nvPr/>
        </p:nvCxnSpPr>
        <p:spPr>
          <a:xfrm>
            <a:off x="4049379" y="2718632"/>
            <a:ext cx="990989" cy="81242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79675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3341748"/>
            <a:ext cx="11520488" cy="152103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83606" tIns="41803" rIns="83606" bIns="41803" rtlCol="0" anchor="ctr" anchorCtr="0">
            <a:normAutofit/>
          </a:bodyPr>
          <a:lstStyle>
            <a:lvl1pPr algn="l" defTabSz="115214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5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29148"/>
            <a:r>
              <a:rPr lang="ru-RU" sz="2926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5. Лучшие практики</a:t>
            </a:r>
            <a:endParaRPr lang="ru-RU" sz="2926" b="1" dirty="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0147"/>
            <a:ext cx="3804826" cy="173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7581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063138" y="7673429"/>
            <a:ext cx="2592110" cy="460041"/>
          </a:xfrm>
        </p:spPr>
        <p:txBody>
          <a:bodyPr/>
          <a:lstStyle/>
          <a:p>
            <a:fld id="{9005E221-E10C-40C7-8143-48F6241B2838}" type="slidenum">
              <a:rPr lang="ru-RU" smtClean="0"/>
              <a:pPr/>
              <a:t>22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62586" y="464342"/>
            <a:ext cx="85999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Лучшие практики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. Предоставление земельных участков субъектам МСП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53728" y="1116104"/>
            <a:ext cx="11033070" cy="4267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02A3908-8A06-449A-BD6D-1F1FD2302F3B}"/>
              </a:ext>
            </a:extLst>
          </p:cNvPr>
          <p:cNvSpPr txBox="1"/>
          <p:nvPr/>
        </p:nvSpPr>
        <p:spPr>
          <a:xfrm>
            <a:off x="336954" y="7475902"/>
            <a:ext cx="10866617" cy="49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23" dirty="0">
                <a:latin typeface="Arial Narrow" panose="020B0606020202030204" pitchFamily="34" charset="0"/>
              </a:rPr>
              <a:t>*Основания включения земельных участков в перечни имущества: Федеральный закон от 24.07.2007 № 209-ФЗ (статья 18), Земельный кодекс РФ, </a:t>
            </a:r>
            <a:br>
              <a:rPr lang="ru-RU" sz="1323" dirty="0">
                <a:latin typeface="Arial Narrow" panose="020B0606020202030204" pitchFamily="34" charset="0"/>
              </a:rPr>
            </a:br>
            <a:r>
              <a:rPr lang="ru-RU" sz="1323" dirty="0">
                <a:latin typeface="Arial Narrow" panose="020B0606020202030204" pitchFamily="34" charset="0"/>
              </a:rPr>
              <a:t>Федеральный закон от 25.10.2001 № 137-ФЗ (статья 3.3)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92856F-8017-4BA4-B26B-42FA3FCCF149}"/>
              </a:ext>
            </a:extLst>
          </p:cNvPr>
          <p:cNvSpPr txBox="1"/>
          <p:nvPr/>
        </p:nvSpPr>
        <p:spPr>
          <a:xfrm>
            <a:off x="1168778" y="2138065"/>
            <a:ext cx="5559819" cy="354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1" b="1" i="1" dirty="0">
                <a:latin typeface="Arial Narrow" panose="020B0606020202030204" pitchFamily="34" charset="0"/>
              </a:rPr>
              <a:t>Осуществление государственного кадастрового учета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44547A-A7FD-4768-93CE-4CD4640AB663}"/>
              </a:ext>
            </a:extLst>
          </p:cNvPr>
          <p:cNvSpPr txBox="1"/>
          <p:nvPr/>
        </p:nvSpPr>
        <p:spPr>
          <a:xfrm>
            <a:off x="7638643" y="2138065"/>
            <a:ext cx="3401022" cy="354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1" b="1" i="1" dirty="0">
                <a:latin typeface="Arial Narrow" panose="020B0606020202030204" pitchFamily="34" charset="0"/>
              </a:rPr>
              <a:t>Признание права собственности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993B0A-3667-4170-88C4-7DA9FE84BAAB}"/>
              </a:ext>
            </a:extLst>
          </p:cNvPr>
          <p:cNvSpPr txBox="1"/>
          <p:nvPr/>
        </p:nvSpPr>
        <p:spPr>
          <a:xfrm>
            <a:off x="2409756" y="1639855"/>
            <a:ext cx="7590913" cy="35407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701" b="1" dirty="0">
                <a:solidFill>
                  <a:schemeClr val="bg1"/>
                </a:solidFill>
                <a:latin typeface="Arial Narrow" panose="020B0606020202030204" pitchFamily="34" charset="0"/>
              </a:rPr>
              <a:t>  Выявление потенциально пригодных объектов из состава земельных участков</a:t>
            </a:r>
          </a:p>
        </p:txBody>
      </p:sp>
      <p:sp>
        <p:nvSpPr>
          <p:cNvPr id="10" name="Прямоугольник: скругленные углы 16">
            <a:extLst>
              <a:ext uri="{FF2B5EF4-FFF2-40B4-BE49-F238E27FC236}">
                <a16:creationId xmlns:a16="http://schemas.microsoft.com/office/drawing/2014/main" id="{B643F25F-74B5-4D53-99F2-79434545E949}"/>
              </a:ext>
            </a:extLst>
          </p:cNvPr>
          <p:cNvSpPr/>
          <p:nvPr/>
        </p:nvSpPr>
        <p:spPr>
          <a:xfrm>
            <a:off x="588790" y="3223477"/>
            <a:ext cx="3069598" cy="10912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1" b="1" dirty="0">
                <a:latin typeface="Arial Narrow" panose="020B0606020202030204" pitchFamily="34" charset="0"/>
              </a:rPr>
              <a:t>Собственность публично-правовых образований (казна)</a:t>
            </a:r>
          </a:p>
        </p:txBody>
      </p:sp>
      <p:sp>
        <p:nvSpPr>
          <p:cNvPr id="11" name="Прямоугольник: скругленные углы 17">
            <a:extLst>
              <a:ext uri="{FF2B5EF4-FFF2-40B4-BE49-F238E27FC236}">
                <a16:creationId xmlns:a16="http://schemas.microsoft.com/office/drawing/2014/main" id="{7AF0F317-2916-405D-83AC-6DAD9516565F}"/>
              </a:ext>
            </a:extLst>
          </p:cNvPr>
          <p:cNvSpPr/>
          <p:nvPr/>
        </p:nvSpPr>
        <p:spPr>
          <a:xfrm>
            <a:off x="7817571" y="3209741"/>
            <a:ext cx="3069598" cy="1037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1" b="1" dirty="0">
                <a:latin typeface="Arial Narrow" panose="020B0606020202030204" pitchFamily="34" charset="0"/>
              </a:rPr>
              <a:t>Невостребованные земельные доли</a:t>
            </a:r>
          </a:p>
        </p:txBody>
      </p:sp>
      <p:sp>
        <p:nvSpPr>
          <p:cNvPr id="12" name="Прямоугольник: скругленные углы 18">
            <a:extLst>
              <a:ext uri="{FF2B5EF4-FFF2-40B4-BE49-F238E27FC236}">
                <a16:creationId xmlns:a16="http://schemas.microsoft.com/office/drawing/2014/main" id="{BAC9D96D-9620-49C8-A3F9-9D3BFB7868F6}"/>
              </a:ext>
            </a:extLst>
          </p:cNvPr>
          <p:cNvSpPr/>
          <p:nvPr/>
        </p:nvSpPr>
        <p:spPr>
          <a:xfrm>
            <a:off x="4278138" y="3223477"/>
            <a:ext cx="3069598" cy="10912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1" b="1" dirty="0">
                <a:latin typeface="Arial Narrow" panose="020B0606020202030204" pitchFamily="34" charset="0"/>
              </a:rPr>
              <a:t>Земли, государственная собственность на которые не разграничена</a:t>
            </a:r>
          </a:p>
        </p:txBody>
      </p:sp>
      <p:cxnSp>
        <p:nvCxnSpPr>
          <p:cNvPr id="13" name="Соединитель: уступ 23">
            <a:extLst>
              <a:ext uri="{FF2B5EF4-FFF2-40B4-BE49-F238E27FC236}">
                <a16:creationId xmlns:a16="http://schemas.microsoft.com/office/drawing/2014/main" id="{CB016BBD-2D3F-4607-8874-947A68B9E70F}"/>
              </a:ext>
            </a:extLst>
          </p:cNvPr>
          <p:cNvCxnSpPr>
            <a:cxnSpLocks/>
          </p:cNvCxnSpPr>
          <p:nvPr/>
        </p:nvCxnSpPr>
        <p:spPr>
          <a:xfrm rot="10800000" flipV="1">
            <a:off x="2559632" y="2807062"/>
            <a:ext cx="1371283" cy="402679"/>
          </a:xfrm>
          <a:prstGeom prst="bentConnector3">
            <a:avLst>
              <a:gd name="adj1" fmla="val 9890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оединитель: уступ 26">
            <a:extLst>
              <a:ext uri="{FF2B5EF4-FFF2-40B4-BE49-F238E27FC236}">
                <a16:creationId xmlns:a16="http://schemas.microsoft.com/office/drawing/2014/main" id="{A8CF6F36-3293-470B-A402-1B6FE154FD81}"/>
              </a:ext>
            </a:extLst>
          </p:cNvPr>
          <p:cNvCxnSpPr>
            <a:cxnSpLocks/>
          </p:cNvCxnSpPr>
          <p:nvPr/>
        </p:nvCxnSpPr>
        <p:spPr>
          <a:xfrm>
            <a:off x="3949132" y="2806010"/>
            <a:ext cx="1571686" cy="371945"/>
          </a:xfrm>
          <a:prstGeom prst="bentConnector3">
            <a:avLst>
              <a:gd name="adj1" fmla="val 10005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D99591B3-CC41-4D4E-B6EC-7E215F4C4645}"/>
              </a:ext>
            </a:extLst>
          </p:cNvPr>
          <p:cNvCxnSpPr>
            <a:cxnSpLocks/>
          </p:cNvCxnSpPr>
          <p:nvPr/>
        </p:nvCxnSpPr>
        <p:spPr>
          <a:xfrm>
            <a:off x="9144000" y="2492136"/>
            <a:ext cx="1328" cy="613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C7D729D-AA06-48B9-A032-8B56130ADD26}"/>
              </a:ext>
            </a:extLst>
          </p:cNvPr>
          <p:cNvSpPr txBox="1"/>
          <p:nvPr/>
        </p:nvSpPr>
        <p:spPr>
          <a:xfrm>
            <a:off x="2359562" y="4960881"/>
            <a:ext cx="7590913" cy="35407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701" b="1" dirty="0">
                <a:solidFill>
                  <a:schemeClr val="bg1"/>
                </a:solidFill>
                <a:latin typeface="Arial Narrow" panose="020B0606020202030204" pitchFamily="34" charset="0"/>
              </a:rPr>
              <a:t>Включение в перечень государственного, муниципального имущества*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AA868E-B15E-4E79-8530-B1D548B73773}"/>
              </a:ext>
            </a:extLst>
          </p:cNvPr>
          <p:cNvSpPr txBox="1"/>
          <p:nvPr/>
        </p:nvSpPr>
        <p:spPr>
          <a:xfrm>
            <a:off x="4445787" y="5712097"/>
            <a:ext cx="3503848" cy="35407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701" b="1" dirty="0">
                <a:solidFill>
                  <a:schemeClr val="bg1"/>
                </a:solidFill>
                <a:latin typeface="Arial Narrow" panose="020B0606020202030204" pitchFamily="34" charset="0"/>
              </a:rPr>
              <a:t>Предоставление субъектам МСП</a:t>
            </a:r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63752878-967A-4774-A5F4-A8636BFC563E}"/>
              </a:ext>
            </a:extLst>
          </p:cNvPr>
          <p:cNvSpPr/>
          <p:nvPr/>
        </p:nvSpPr>
        <p:spPr>
          <a:xfrm>
            <a:off x="2242107" y="1480606"/>
            <a:ext cx="335298" cy="3489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1" dirty="0"/>
              <a:t>1</a:t>
            </a:r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BA7545B7-ABEF-4F87-A9B0-A498B76D212F}"/>
              </a:ext>
            </a:extLst>
          </p:cNvPr>
          <p:cNvSpPr/>
          <p:nvPr/>
        </p:nvSpPr>
        <p:spPr>
          <a:xfrm>
            <a:off x="4278138" y="5621052"/>
            <a:ext cx="335298" cy="3489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1" dirty="0"/>
              <a:t>3</a:t>
            </a:r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08359665-787E-422C-ADBF-0C2E31441094}"/>
              </a:ext>
            </a:extLst>
          </p:cNvPr>
          <p:cNvSpPr/>
          <p:nvPr/>
        </p:nvSpPr>
        <p:spPr>
          <a:xfrm>
            <a:off x="2224334" y="4843973"/>
            <a:ext cx="335298" cy="3489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1" dirty="0"/>
              <a:t>2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A1F76B74-F263-478D-83E3-8531C0546D97}"/>
              </a:ext>
            </a:extLst>
          </p:cNvPr>
          <p:cNvSpPr/>
          <p:nvPr/>
        </p:nvSpPr>
        <p:spPr>
          <a:xfrm>
            <a:off x="448549" y="6644584"/>
            <a:ext cx="10643425" cy="599035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1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Чаусовское</a:t>
            </a:r>
            <a:r>
              <a:rPr lang="ru-RU" sz="1701" b="1" dirty="0">
                <a:solidFill>
                  <a:schemeClr val="tx1"/>
                </a:solidFill>
                <a:latin typeface="Arial Narrow" panose="020B0606020202030204" pitchFamily="34" charset="0"/>
              </a:rPr>
              <a:t> сельское поселение </a:t>
            </a:r>
            <a:r>
              <a:rPr lang="ru-RU" sz="1701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Погарского</a:t>
            </a:r>
            <a:r>
              <a:rPr lang="ru-RU" sz="1701" b="1" dirty="0">
                <a:solidFill>
                  <a:schemeClr val="tx1"/>
                </a:solidFill>
                <a:latin typeface="Arial Narrow" panose="020B0606020202030204" pitchFamily="34" charset="0"/>
              </a:rPr>
              <a:t> района Брянской области, </a:t>
            </a:r>
            <a:br>
              <a:rPr lang="ru-RU" sz="1701" b="1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ru-RU" sz="1701" dirty="0">
                <a:solidFill>
                  <a:schemeClr val="tx1"/>
                </a:solidFill>
                <a:latin typeface="Arial Narrow" panose="020B0606020202030204" pitchFamily="34" charset="0"/>
              </a:rPr>
              <a:t>Глава поселения: </a:t>
            </a:r>
            <a:r>
              <a:rPr lang="ru-RU" sz="1701" dirty="0" err="1">
                <a:solidFill>
                  <a:schemeClr val="tx1"/>
                </a:solidFill>
                <a:latin typeface="Arial Narrow" panose="020B0606020202030204" pitchFamily="34" charset="0"/>
              </a:rPr>
              <a:t>Засько</a:t>
            </a:r>
            <a:r>
              <a:rPr lang="ru-RU" sz="1701" dirty="0">
                <a:solidFill>
                  <a:schemeClr val="tx1"/>
                </a:solidFill>
                <a:latin typeface="Arial Narrow" panose="020B0606020202030204" pitchFamily="34" charset="0"/>
              </a:rPr>
              <a:t> Николай Иванович, т. 8 (48349) 9-44-16, 9-32-29</a:t>
            </a:r>
          </a:p>
        </p:txBody>
      </p: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9C453303-D7F3-45E8-8C5D-2291A7B2DEE5}"/>
              </a:ext>
            </a:extLst>
          </p:cNvPr>
          <p:cNvCxnSpPr>
            <a:cxnSpLocks/>
          </p:cNvCxnSpPr>
          <p:nvPr/>
        </p:nvCxnSpPr>
        <p:spPr>
          <a:xfrm>
            <a:off x="4092223" y="2452603"/>
            <a:ext cx="0" cy="3534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1473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23</a:t>
            </a:fld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155937" y="151427"/>
            <a:ext cx="9268419" cy="672661"/>
          </a:xfrm>
          <a:prstGeom prst="rect">
            <a:avLst/>
          </a:prstGeom>
        </p:spPr>
        <p:txBody>
          <a:bodyPr>
            <a:noAutofit/>
          </a:bodyPr>
          <a:lstStyle>
            <a:lvl1pPr algn="l" defTabSz="115205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54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Лучшие практики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.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Оценка эффективности использования муниципального имущества, в том числе закрепленного за предприятиями, учреждениями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215451" y="949310"/>
            <a:ext cx="10377577" cy="2587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A1F76B74-F263-478D-83E3-8531C0546D97}"/>
              </a:ext>
            </a:extLst>
          </p:cNvPr>
          <p:cNvSpPr/>
          <p:nvPr/>
        </p:nvSpPr>
        <p:spPr>
          <a:xfrm>
            <a:off x="543880" y="7243689"/>
            <a:ext cx="10718480" cy="806143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г. Череповец (Вологодская область)</a:t>
            </a:r>
          </a:p>
          <a:p>
            <a:r>
              <a:rPr lang="ru-RU" sz="1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Власова Анастасия Сергеевна, заместитель председателя </a:t>
            </a:r>
            <a:r>
              <a:rPr lang="ru-RU" sz="1600" b="1" dirty="0">
                <a:solidFill>
                  <a:schemeClr val="tx1"/>
                </a:solidFill>
                <a:latin typeface="Arial Narrow" panose="020B0606020202030204" pitchFamily="34" charset="0"/>
              </a:rPr>
              <a:t>комитета </a:t>
            </a:r>
            <a:r>
              <a:rPr lang="ru-RU" sz="1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по управлению имуществом г. Череповца, начальник отдела муниципальной собственности и ведения реестра. Тел. 8 (951) 734-85-95</a:t>
            </a:r>
            <a:endParaRPr lang="ru-RU" sz="1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376089" y="1244701"/>
            <a:ext cx="1569160" cy="4271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ЦЕЛЬ</a:t>
            </a:r>
            <a:endParaRPr lang="ru-RU" sz="18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48080" y="1671825"/>
            <a:ext cx="352115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 Narrow" panose="020B0606020202030204" pitchFamily="34" charset="0"/>
                <a:cs typeface="Times New Roman" pitchFamily="18" charset="0"/>
              </a:rPr>
              <a:t>Выявление: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Arial Narrow" panose="020B0606020202030204" pitchFamily="34" charset="0"/>
                <a:cs typeface="Times New Roman" pitchFamily="18" charset="0"/>
              </a:rPr>
              <a:t>неэффективно </a:t>
            </a:r>
            <a:r>
              <a:rPr lang="ru-RU" dirty="0">
                <a:latin typeface="Arial Narrow" panose="020B0606020202030204" pitchFamily="34" charset="0"/>
                <a:cs typeface="Times New Roman" pitchFamily="18" charset="0"/>
              </a:rPr>
              <a:t>используемое имущество в разрезе показателей;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Arial Narrow" panose="020B0606020202030204" pitchFamily="34" charset="0"/>
                <a:cs typeface="Times New Roman" pitchFamily="18" charset="0"/>
              </a:rPr>
              <a:t>неиспользуемое имущество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b="1" dirty="0">
              <a:latin typeface="Arial Narrow" panose="020B0606020202030204" pitchFamily="34" charset="0"/>
              <a:cs typeface="Times New Roman" pitchFamily="18" charset="0"/>
            </a:endParaRPr>
          </a:p>
          <a:p>
            <a:r>
              <a:rPr lang="ru-RU" b="1" dirty="0" smtClean="0">
                <a:latin typeface="Arial Narrow" panose="020B0606020202030204" pitchFamily="34" charset="0"/>
                <a:cs typeface="Times New Roman" pitchFamily="18" charset="0"/>
              </a:rPr>
              <a:t>Оказание имущественной поддержки субъектам МСП</a:t>
            </a:r>
            <a:endParaRPr lang="ru-RU" b="1" dirty="0">
              <a:latin typeface="Arial Narrow" panose="020B0606020202030204" pitchFamily="34" charset="0"/>
              <a:cs typeface="Times New Roman" pitchFamily="18" charset="0"/>
            </a:endParaRPr>
          </a:p>
        </p:txBody>
      </p:sp>
      <p:sp>
        <p:nvSpPr>
          <p:cNvPr id="37" name="Заголовок 1"/>
          <p:cNvSpPr txBox="1">
            <a:spLocks/>
          </p:cNvSpPr>
          <p:nvPr/>
        </p:nvSpPr>
        <p:spPr>
          <a:xfrm>
            <a:off x="3952293" y="1274114"/>
            <a:ext cx="2676275" cy="35977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ПОРЯДОК ОЦЕНКИ</a:t>
            </a:r>
            <a:endParaRPr lang="ru-RU" sz="18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243216" y="1857126"/>
            <a:ext cx="3240360" cy="72008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Arial Narrow" panose="020B0606020202030204" pitchFamily="34" charset="0"/>
                <a:cs typeface="Times New Roman" pitchFamily="18" charset="0"/>
              </a:rPr>
              <a:t>I. </a:t>
            </a:r>
            <a:r>
              <a:rPr lang="ru-RU" sz="2000" dirty="0" smtClean="0">
                <a:solidFill>
                  <a:schemeClr val="tx1"/>
                </a:solidFill>
                <a:latin typeface="Arial Narrow" panose="020B0606020202030204" pitchFamily="34" charset="0"/>
                <a:cs typeface="Times New Roman" pitchFamily="18" charset="0"/>
              </a:rPr>
              <a:t>Должностное лицо ОМС,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 Narrow" panose="020B0606020202030204" pitchFamily="34" charset="0"/>
                <a:cs typeface="Times New Roman" pitchFamily="18" charset="0"/>
              </a:rPr>
              <a:t>МУ или МУП для анализа: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4243217" y="5141624"/>
            <a:ext cx="3485809" cy="13234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ru-RU" sz="800" b="1" i="1" dirty="0" smtClean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Шаг 3.</a:t>
            </a:r>
            <a:r>
              <a:rPr lang="ru-RU" dirty="0" smtClean="0">
                <a:latin typeface="Arial Narrow" panose="020B0606020202030204" pitchFamily="34" charset="0"/>
                <a:cs typeface="Times New Roman" pitchFamily="18" charset="0"/>
              </a:rPr>
              <a:t> Составляет перечни </a:t>
            </a:r>
            <a:r>
              <a:rPr lang="ru-RU" dirty="0">
                <a:latin typeface="Arial Narrow" panose="020B0606020202030204" pitchFamily="34" charset="0"/>
                <a:cs typeface="Times New Roman" pitchFamily="18" charset="0"/>
              </a:rPr>
              <a:t>неиспользуемого имущества и неэффективно используемого </a:t>
            </a:r>
            <a:r>
              <a:rPr lang="ru-RU" dirty="0" smtClean="0">
                <a:latin typeface="Arial Narrow" panose="020B0606020202030204" pitchFamily="34" charset="0"/>
                <a:cs typeface="Times New Roman" pitchFamily="18" charset="0"/>
              </a:rPr>
              <a:t>имущества</a:t>
            </a:r>
            <a:endParaRPr lang="ru-RU" dirty="0">
              <a:latin typeface="Arial Narrow" panose="020B0606020202030204" pitchFamily="34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243216" y="2728307"/>
            <a:ext cx="33265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Шаг 1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.</a:t>
            </a:r>
            <a:r>
              <a:rPr lang="ru-RU" dirty="0">
                <a:latin typeface="Arial Narrow" panose="020B0606020202030204" pitchFamily="34" charset="0"/>
                <a:cs typeface="Times New Roman" pitchFamily="18" charset="0"/>
              </a:rPr>
              <a:t> Заполняет форму о параметрах использования </a:t>
            </a:r>
            <a:r>
              <a:rPr lang="ru-RU" dirty="0" smtClean="0">
                <a:latin typeface="Arial Narrow" panose="020B0606020202030204" pitchFamily="34" charset="0"/>
                <a:cs typeface="Times New Roman" pitchFamily="18" charset="0"/>
              </a:rPr>
              <a:t>объектов</a:t>
            </a:r>
            <a:endParaRPr lang="ru-RU" dirty="0">
              <a:latin typeface="Arial Narrow" panose="020B0606020202030204" pitchFamily="34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243216" y="3773472"/>
            <a:ext cx="36004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Шаг 2.</a:t>
            </a:r>
            <a:r>
              <a:rPr lang="ru-RU" dirty="0" smtClean="0">
                <a:latin typeface="Arial Narrow" panose="020B0606020202030204" pitchFamily="34" charset="0"/>
                <a:cs typeface="Times New Roman" pitchFamily="18" charset="0"/>
              </a:rPr>
              <a:t> Формирует сводную </a:t>
            </a:r>
            <a:r>
              <a:rPr lang="ru-RU" dirty="0">
                <a:latin typeface="Arial Narrow" panose="020B0606020202030204" pitchFamily="34" charset="0"/>
                <a:cs typeface="Times New Roman" pitchFamily="18" charset="0"/>
              </a:rPr>
              <a:t>информацию об эффективности использования отдельных групп имущества</a:t>
            </a: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8136345" y="1855310"/>
            <a:ext cx="2855254" cy="72008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Arial Narrow" panose="020B0606020202030204" pitchFamily="34" charset="0"/>
                <a:cs typeface="Times New Roman" pitchFamily="18" charset="0"/>
              </a:rPr>
              <a:t>II. </a:t>
            </a:r>
            <a:r>
              <a:rPr lang="ru-RU" sz="2000" dirty="0">
                <a:solidFill>
                  <a:schemeClr val="tx1"/>
                </a:solidFill>
                <a:latin typeface="Arial Narrow" panose="020B0606020202030204" pitchFamily="34" charset="0"/>
                <a:cs typeface="Times New Roman" pitchFamily="18" charset="0"/>
              </a:rPr>
              <a:t>Должностное лицо ОМС</a:t>
            </a: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flipH="1" flipV="1">
            <a:off x="3880662" y="1671826"/>
            <a:ext cx="23275" cy="5075834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 flipV="1">
            <a:off x="7774764" y="1566271"/>
            <a:ext cx="22302" cy="5181389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7" name="Прямоугольник 46"/>
          <p:cNvSpPr/>
          <p:nvPr/>
        </p:nvSpPr>
        <p:spPr>
          <a:xfrm>
            <a:off x="8071045" y="4051220"/>
            <a:ext cx="3311742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AutoNum type="arabicPeriod"/>
            </a:pPr>
            <a:endParaRPr lang="ru-RU" sz="800" dirty="0" smtClean="0">
              <a:latin typeface="Arial Narrow" panose="020B0606020202030204" pitchFamily="34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Шаг 2. </a:t>
            </a:r>
            <a:r>
              <a:rPr lang="ru-RU" dirty="0" smtClean="0">
                <a:latin typeface="Arial Narrow" panose="020B0606020202030204" pitchFamily="34" charset="0"/>
                <a:cs typeface="Times New Roman" pitchFamily="18" charset="0"/>
              </a:rPr>
              <a:t>Организует проведение проверок (</a:t>
            </a:r>
            <a:r>
              <a:rPr lang="ru-RU" i="1" dirty="0" smtClean="0">
                <a:latin typeface="Arial Narrow" panose="020B0606020202030204" pitchFamily="34" charset="0"/>
                <a:cs typeface="Times New Roman" pitchFamily="18" charset="0"/>
              </a:rPr>
              <a:t>при необходимости</a:t>
            </a:r>
            <a:r>
              <a:rPr lang="ru-RU" dirty="0" smtClean="0">
                <a:latin typeface="Arial Narrow" panose="020B0606020202030204" pitchFamily="34" charset="0"/>
                <a:cs typeface="Times New Roman" pitchFamily="18" charset="0"/>
              </a:rPr>
              <a:t>)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8071045" y="2779381"/>
            <a:ext cx="31913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Шаг 1. </a:t>
            </a:r>
            <a:r>
              <a:rPr lang="ru-RU" dirty="0">
                <a:latin typeface="Arial Narrow" panose="020B0606020202030204" pitchFamily="34" charset="0"/>
                <a:cs typeface="Times New Roman" pitchFamily="18" charset="0"/>
              </a:rPr>
              <a:t>Формирует сводную информацию об эффективности использования отдельных групп имущества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7894320" y="5223614"/>
            <a:ext cx="33680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Оценка проводится в отношении отдельных групп имущества: предприятий, казны, учреждений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, не относящихся к социальной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сфере, учреждений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социальной сферы</a:t>
            </a:r>
          </a:p>
        </p:txBody>
      </p:sp>
      <p:sp>
        <p:nvSpPr>
          <p:cNvPr id="50" name="Заголовок 1"/>
          <p:cNvSpPr txBox="1">
            <a:spLocks/>
          </p:cNvSpPr>
          <p:nvPr/>
        </p:nvSpPr>
        <p:spPr>
          <a:xfrm>
            <a:off x="543879" y="4051220"/>
            <a:ext cx="1569160" cy="4271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РЕЗУЛЬТАТ</a:t>
            </a:r>
            <a:endParaRPr lang="ru-RU" sz="18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48080" y="4553573"/>
            <a:ext cx="352115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Arial Narrow" panose="020B0606020202030204" pitchFamily="34" charset="0"/>
                <a:cs typeface="Times New Roman" pitchFamily="18" charset="0"/>
              </a:rPr>
              <a:t>снижение затрат на содержание имущества;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Arial Narrow" panose="020B0606020202030204" pitchFamily="34" charset="0"/>
                <a:cs typeface="Times New Roman" pitchFamily="18" charset="0"/>
              </a:rPr>
              <a:t>повышение эффективности деятельности предприятий, учреждений;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Arial Narrow" panose="020B0606020202030204" pitchFamily="34" charset="0"/>
                <a:cs typeface="Times New Roman" pitchFamily="18" charset="0"/>
              </a:rPr>
              <a:t>увеличение перечней для МСП</a:t>
            </a:r>
            <a:endParaRPr lang="ru-RU" dirty="0">
              <a:latin typeface="Arial Narrow" panose="020B0606020202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9730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24</a:t>
            </a:fld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155937" y="151427"/>
            <a:ext cx="9268419" cy="672661"/>
          </a:xfrm>
          <a:prstGeom prst="rect">
            <a:avLst/>
          </a:prstGeom>
        </p:spPr>
        <p:txBody>
          <a:bodyPr>
            <a:noAutofit/>
          </a:bodyPr>
          <a:lstStyle>
            <a:lvl1pPr algn="l" defTabSz="115205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54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Лучшие практики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. Организация работы по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формированию,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утверждению и дополнению перечней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215451" y="949310"/>
            <a:ext cx="10377577" cy="2587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Заголовок 1"/>
          <p:cNvSpPr txBox="1">
            <a:spLocks/>
          </p:cNvSpPr>
          <p:nvPr/>
        </p:nvSpPr>
        <p:spPr>
          <a:xfrm>
            <a:off x="485421" y="1182501"/>
            <a:ext cx="10713157" cy="141394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РЕЕСТР МУНИЦИПАЛЬНОГО ИМУЩЕСТВА:</a:t>
            </a:r>
          </a:p>
          <a:p>
            <a:endParaRPr lang="ru-RU" sz="1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228579" indent="-228579">
              <a:defRPr/>
            </a:pPr>
            <a:r>
              <a:rPr lang="ru-RU" altLang="ru-RU" sz="1600" b="1" dirty="0">
                <a:solidFill>
                  <a:schemeClr val="tx1"/>
                </a:solidFill>
                <a:latin typeface="Arial Narrow" panose="020B0606020202030204" pitchFamily="34" charset="0"/>
              </a:rPr>
              <a:t>1. </a:t>
            </a:r>
            <a:r>
              <a:rPr lang="ru-RU" altLang="ru-RU" sz="1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Внесение изменений в НПА района</a:t>
            </a:r>
          </a:p>
          <a:p>
            <a:pPr marL="228579" indent="-228579">
              <a:defRPr/>
            </a:pPr>
            <a:r>
              <a:rPr lang="ru-RU" altLang="ru-RU" sz="1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2</a:t>
            </a:r>
            <a:r>
              <a:rPr lang="ru-RU" altLang="ru-RU" sz="1600" b="1" dirty="0">
                <a:solidFill>
                  <a:schemeClr val="tx1"/>
                </a:solidFill>
                <a:latin typeface="Arial Narrow" panose="020B0606020202030204" pitchFamily="34" charset="0"/>
              </a:rPr>
              <a:t>. </a:t>
            </a:r>
            <a:r>
              <a:rPr lang="ru-RU" altLang="ru-RU" sz="1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Определение состава сведений, подлежащих размещению на сайте</a:t>
            </a:r>
          </a:p>
          <a:p>
            <a:pPr marL="228579" indent="-228579">
              <a:defRPr/>
            </a:pPr>
            <a:r>
              <a:rPr lang="ru-RU" altLang="ru-RU" sz="1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</a:t>
            </a:r>
            <a:r>
              <a:rPr lang="ru-RU" altLang="ru-RU" sz="1600" b="1" dirty="0">
                <a:solidFill>
                  <a:schemeClr val="tx1"/>
                </a:solidFill>
                <a:latin typeface="Arial Narrow" panose="020B0606020202030204" pitchFamily="34" charset="0"/>
              </a:rPr>
              <a:t>. </a:t>
            </a:r>
            <a:r>
              <a:rPr lang="ru-RU" altLang="ru-RU" sz="1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Обеспечение опубликования информации об объектах в разделе «Реестр имущества»</a:t>
            </a:r>
            <a:endParaRPr lang="ru-RU" sz="1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115466" y="1182501"/>
            <a:ext cx="340502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Arial Narrow" panose="020B0606020202030204" pitchFamily="34" charset="0"/>
                <a:cs typeface="Aharoni" panose="02010803020104030203" pitchFamily="2" charset="-79"/>
              </a:rPr>
              <a:t>СРОК АКТУАЛИЗИАЦИИ ИНФОРМАЦИИ </a:t>
            </a:r>
            <a:r>
              <a:rPr lang="ru-RU" sz="2000" b="1" dirty="0" smtClean="0">
                <a:latin typeface="Arial Narrow" panose="020B0606020202030204" pitchFamily="34" charset="0"/>
                <a:cs typeface="Aharoni" panose="02010803020104030203" pitchFamily="2" charset="-79"/>
              </a:rPr>
              <a:t>НА САЙТЕ</a:t>
            </a:r>
            <a:endParaRPr lang="ru-RU" sz="2000" b="1" dirty="0">
              <a:latin typeface="Arial Narrow" panose="020B0606020202030204" pitchFamily="34" charset="0"/>
              <a:cs typeface="Aharoni" panose="02010803020104030203" pitchFamily="2" charset="-79"/>
            </a:endParaRPr>
          </a:p>
          <a:p>
            <a:pPr algn="ctr"/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1 РАЗ В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КВАРТАЛ</a:t>
            </a:r>
            <a:endParaRPr lang="ru-RU" sz="2200" b="1" dirty="0">
              <a:solidFill>
                <a:schemeClr val="accent2">
                  <a:lumMod val="50000"/>
                </a:schemeClr>
              </a:solidFill>
              <a:latin typeface="Arial Narrow" panose="020B0606020202030204" pitchFamily="34" charset="0"/>
              <a:cs typeface="Aharoni" panose="02010803020104030203" pitchFamily="2" charset="-79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18030" y="3821818"/>
            <a:ext cx="3796418" cy="1358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ГОРОДСКИМИ И СЕЛЬСКИМИ ПОСЕЛЕНИЯМИ</a:t>
            </a:r>
            <a:endParaRPr lang="ru-RU" sz="2000" b="1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627938" y="3670951"/>
            <a:ext cx="3796418" cy="1358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МУНИЦИПАЛЬНЫМИ ПРЕДПРИЯТИЯМИ, УЧРЕЖДЕНИЯМИ</a:t>
            </a:r>
            <a:endParaRPr lang="ru-RU" sz="2000" b="1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95733" y="4889888"/>
            <a:ext cx="3271440" cy="1131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Через созданную в районе РАБОЧУЮ ГРУППУ по имущественной поддержке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 flipH="1">
            <a:off x="4131733" y="3893382"/>
            <a:ext cx="1139858" cy="34805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7144241" y="3836563"/>
            <a:ext cx="1277270" cy="513398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913448" y="4912256"/>
            <a:ext cx="3183285" cy="2491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Заголовок 1"/>
          <p:cNvSpPr txBox="1">
            <a:spLocks/>
          </p:cNvSpPr>
          <p:nvPr/>
        </p:nvSpPr>
        <p:spPr>
          <a:xfrm>
            <a:off x="2911400" y="2803755"/>
            <a:ext cx="6171067" cy="11733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МУНИЦИПАЛЬНЫЙ РАЙОН </a:t>
            </a:r>
          </a:p>
          <a:p>
            <a:pPr algn="ctr"/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ОБЕСПЕЧИВАЕТ ВЗАИМОДЕЙСТВИЕ</a:t>
            </a:r>
          </a:p>
          <a:p>
            <a:pPr algn="ctr"/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п</a:t>
            </a: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о выявлению объектов для субъектов МСП</a:t>
            </a:r>
            <a:endParaRPr lang="ru-RU" sz="18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7808314" y="4937173"/>
            <a:ext cx="3183285" cy="2491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7890427" y="4818149"/>
            <a:ext cx="3271440" cy="1131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Через балансовые и бюджетно-финансовые комиссии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942671" y="6413813"/>
            <a:ext cx="8332635" cy="6351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РЕЗУЛЬТАТ:</a:t>
            </a:r>
            <a:r>
              <a:rPr lang="ru-RU" sz="20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ВОВЛЕЧЕНИЕ В ХОЗЯЙСТВЕННЫЙ ОБОРОТ ИМУЩЕСТВА </a:t>
            </a:r>
            <a:endParaRPr lang="ru-RU" sz="2000" b="1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A1F76B74-F263-478D-83E3-8531C0546D97}"/>
              </a:ext>
            </a:extLst>
          </p:cNvPr>
          <p:cNvSpPr/>
          <p:nvPr/>
        </p:nvSpPr>
        <p:spPr>
          <a:xfrm>
            <a:off x="913448" y="7243689"/>
            <a:ext cx="10078151" cy="836759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Шипуновский</a:t>
            </a:r>
            <a:r>
              <a:rPr lang="ru-RU" sz="1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муниципальный район Алтайского края.</a:t>
            </a:r>
          </a:p>
          <a:p>
            <a:r>
              <a:rPr lang="ru-RU" sz="16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Копацкая</a:t>
            </a:r>
            <a:r>
              <a:rPr lang="ru-RU" sz="1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1600" b="1" dirty="0">
                <a:solidFill>
                  <a:schemeClr val="tx1"/>
                </a:solidFill>
                <a:latin typeface="Arial Narrow" panose="020B0606020202030204" pitchFamily="34" charset="0"/>
              </a:rPr>
              <a:t>Любовь Владимировна, Председатель комитета по экономике </a:t>
            </a:r>
            <a:r>
              <a:rPr lang="ru-RU" sz="1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и управлению </a:t>
            </a:r>
            <a:r>
              <a:rPr lang="ru-RU" sz="1600" b="1" dirty="0">
                <a:solidFill>
                  <a:schemeClr val="tx1"/>
                </a:solidFill>
                <a:latin typeface="Arial Narrow" panose="020B0606020202030204" pitchFamily="34" charset="0"/>
              </a:rPr>
              <a:t>муниципальным </a:t>
            </a:r>
            <a:r>
              <a:rPr lang="ru-RU" sz="1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имуществом. Тел. 8 (38550) 22-4-36</a:t>
            </a:r>
            <a:endParaRPr lang="ru-RU" sz="1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8" name="Прямая со стрелкой 37"/>
          <p:cNvCxnSpPr>
            <a:stCxn id="23" idx="3"/>
          </p:cNvCxnSpPr>
          <p:nvPr/>
        </p:nvCxnSpPr>
        <p:spPr>
          <a:xfrm>
            <a:off x="3967173" y="5455392"/>
            <a:ext cx="1357236" cy="94982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>
            <a:off x="6790146" y="5395751"/>
            <a:ext cx="1346200" cy="94632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82074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3341748"/>
            <a:ext cx="11520488" cy="152103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83606" tIns="41803" rIns="83606" bIns="41803" rtlCol="0" anchor="ctr" anchorCtr="0">
            <a:normAutofit/>
          </a:bodyPr>
          <a:lstStyle>
            <a:lvl1pPr algn="l" defTabSz="115214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5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29148"/>
            <a:r>
              <a:rPr lang="ru-RU" sz="2926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6. План работы</a:t>
            </a:r>
            <a:endParaRPr lang="ru-RU" sz="2926" b="1" dirty="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0147"/>
            <a:ext cx="3804826" cy="173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0103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26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76495" y="287959"/>
            <a:ext cx="9387079" cy="597013"/>
          </a:xfrm>
          <a:prstGeom prst="rect">
            <a:avLst/>
          </a:prstGeom>
          <a:noFill/>
        </p:spPr>
        <p:txBody>
          <a:bodyPr wrap="square" lIns="53997" tIns="26998" rIns="0" bIns="26998" rtlCol="0" anchor="ctr">
            <a:noAutofit/>
          </a:bodyPr>
          <a:lstStyle>
            <a:defPPr>
              <a:defRPr lang="en-US"/>
            </a:defPPr>
            <a:lvl1pPr lvl="0">
              <a:defRPr sz="2000" b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altLang="ru-RU" sz="2194" dirty="0"/>
              <a:t>Ключевые </a:t>
            </a:r>
            <a:r>
              <a:rPr lang="ru-RU" altLang="ru-RU" sz="2194" dirty="0" smtClean="0"/>
              <a:t>направления работы на 2020 </a:t>
            </a:r>
            <a:r>
              <a:rPr lang="ru-RU" altLang="ru-RU" sz="2194" dirty="0"/>
              <a:t>год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58366" y="1022131"/>
            <a:ext cx="11005208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901651"/>
              </p:ext>
            </p:extLst>
          </p:nvPr>
        </p:nvGraphicFramePr>
        <p:xfrm>
          <a:off x="373556" y="1099382"/>
          <a:ext cx="10774827" cy="73593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7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2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56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4191">
                <a:tc>
                  <a:txBody>
                    <a:bodyPr/>
                    <a:lstStyle/>
                    <a:p>
                      <a:pPr algn="l" fontAlgn="t"/>
                      <a:endParaRPr lang="ru-RU" sz="13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340" marR="8340" marT="834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Наименование задачи</a:t>
                      </a:r>
                    </a:p>
                  </a:txBody>
                  <a:tcPr marL="8340" marR="8340" marT="834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Необходимый</a:t>
                      </a:r>
                      <a:r>
                        <a:rPr lang="ru-RU" sz="1300" b="1" i="0" u="none" strike="noStrike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 р</a:t>
                      </a:r>
                      <a:r>
                        <a:rPr lang="ru-RU" sz="13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езультат</a:t>
                      </a:r>
                    </a:p>
                  </a:txBody>
                  <a:tcPr marL="8340" marR="8340" marT="834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279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8340" marR="8340" marT="834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Принятие или приведение в соответствие с Федеральным законом от 03.07.2018 № 185-ФЗ муниципальным образованием нормативных правовых актов, регулирующих оказание имущественной поддержки субъектов МСП (порядка формирования и ведения перечня муниципального имущества</a:t>
                      </a:r>
                      <a:r>
                        <a:rPr lang="ru-RU" sz="1300" u="none" strike="noStrike" dirty="0" smtClean="0">
                          <a:effectLst/>
                          <a:latin typeface="Arial Narrow" panose="020B0606020202030204" pitchFamily="34" charset="0"/>
                        </a:rPr>
                        <a:t>; </a:t>
                      </a:r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порядка предоставления имущества, включенного в перечень)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340" marR="8340" marT="834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Нормативные правовые акты муниципального образования об утверждении или внесении изменений в порядки направлены в адрес субъекта Российской Федерации, размещены на официальном сайте органа местного </a:t>
                      </a:r>
                      <a:r>
                        <a:rPr lang="ru-RU" sz="1300" u="none" strike="noStrike" dirty="0" smtClean="0">
                          <a:effectLst/>
                          <a:latin typeface="Arial Narrow" panose="020B0606020202030204" pitchFamily="34" charset="0"/>
                        </a:rPr>
                        <a:t>самоуправления.</a:t>
                      </a:r>
                    </a:p>
                    <a:p>
                      <a:pPr algn="l" fontAlgn="t"/>
                      <a:r>
                        <a:rPr lang="ru-RU" sz="1300" b="1" i="0" u="none" strike="noStrik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Срок:</a:t>
                      </a:r>
                      <a:r>
                        <a:rPr lang="ru-RU" sz="1300" b="1" i="0" u="none" strike="noStrike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 01.07.2020</a:t>
                      </a:r>
                      <a:endParaRPr lang="ru-RU" sz="1300" b="1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340" marR="8340" marT="834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1490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 marL="8340" marR="8340" marT="834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 dirty="0" smtClean="0">
                          <a:effectLst/>
                          <a:latin typeface="Arial Narrow" panose="020B0606020202030204" pitchFamily="34" charset="0"/>
                        </a:rPr>
                        <a:t>Создание рабочих групп по </a:t>
                      </a:r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имущественной </a:t>
                      </a:r>
                      <a:r>
                        <a:rPr lang="ru-RU" sz="1300" u="none" strike="noStrike" dirty="0" smtClean="0">
                          <a:effectLst/>
                          <a:latin typeface="Arial Narrow" panose="020B0606020202030204" pitchFamily="34" charset="0"/>
                        </a:rPr>
                        <a:t>поддержке во всех муниципальных районах</a:t>
                      </a:r>
                      <a:r>
                        <a:rPr lang="ru-RU" sz="13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 и городских округах</a:t>
                      </a:r>
                      <a:r>
                        <a:rPr lang="ru-RU" sz="1300" u="none" strike="noStrike" dirty="0" smtClean="0">
                          <a:effectLst/>
                          <a:latin typeface="Arial Narrow" panose="020B0606020202030204" pitchFamily="34" charset="0"/>
                        </a:rPr>
                        <a:t>.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340" marR="8340" marT="834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Внесены изменения в нормативные акты </a:t>
                      </a:r>
                      <a:r>
                        <a:rPr lang="ru-RU" sz="1300" u="none" strike="noStrike" dirty="0" smtClean="0">
                          <a:effectLst/>
                          <a:latin typeface="Arial Narrow" panose="020B0606020202030204" pitchFamily="34" charset="0"/>
                        </a:rPr>
                        <a:t>муниципальных </a:t>
                      </a:r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образований,   регламентирующие состав и положение о рабочих группах по вопросам имущественной поддержки. </a:t>
                      </a:r>
                    </a:p>
                    <a:p>
                      <a:pPr algn="l" fontAlgn="t"/>
                      <a:endParaRPr lang="ru-RU" sz="1300" u="none" strike="noStrike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l" fontAlgn="t"/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Информирование субъекта Российской Федерации об организации деятельности такого коллегиального органа на территории муниципального образования с приложением соответствующего нормативного правового </a:t>
                      </a:r>
                      <a:r>
                        <a:rPr lang="ru-RU" sz="1300" u="none" strike="noStrike" dirty="0" smtClean="0">
                          <a:effectLst/>
                          <a:latin typeface="Arial Narrow" panose="020B0606020202030204" pitchFamily="34" charset="0"/>
                        </a:rPr>
                        <a:t>акта</a:t>
                      </a:r>
                    </a:p>
                    <a:p>
                      <a:pPr algn="l" fontAlgn="t"/>
                      <a:r>
                        <a:rPr lang="ru-RU" sz="1300" b="1" i="0" u="none" strike="noStrik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Срок</a:t>
                      </a:r>
                      <a:r>
                        <a:rPr lang="ru-RU" sz="1300" b="1" i="0" u="none" strike="noStrike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 17.04.2020</a:t>
                      </a:r>
                      <a:endParaRPr lang="ru-RU" sz="1300" b="1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340" marR="8340" marT="834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560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8340" marR="8340" marT="834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Выявление неиспользуемого, неэффективно используемого или используемого не по назначению имущества с целью последующего его вовлечения в имущественную поддержку субъектов МСП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340" marR="8340" marT="834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Проведен анализ реестра  муниципального имущества в отношении всех учтенных объектов с указанием статуса возможности/невозможности их включения в перечень.</a:t>
                      </a:r>
                      <a:b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</a:br>
                      <a:endParaRPr lang="ru-RU" sz="1300" u="none" strike="noStrike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l" fontAlgn="t"/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Проведены заседания балансовых и бюджетно-финансовых комиссий по вопросу использования имущества, закрепленного за учреждениями и предприятиями (реализуется при наличии соответствующих органов на территории муниципального образования), заседания рабочих групп по имущественной поддержке с обязательным участием руководителей данных организаций </a:t>
                      </a:r>
                      <a:r>
                        <a:rPr lang="ru-RU" sz="1300" u="none" strike="noStrike" dirty="0" smtClean="0">
                          <a:effectLst/>
                          <a:latin typeface="Arial Narrow" panose="020B0606020202030204" pitchFamily="34" charset="0"/>
                        </a:rPr>
                        <a:t>и </a:t>
                      </a:r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протокольно сформированы предложения по дополнению таким имуществом перечней, предназначенных для предоставления субъектам </a:t>
                      </a:r>
                      <a:r>
                        <a:rPr lang="ru-RU" sz="1300" u="none" strike="noStrike" dirty="0" smtClean="0">
                          <a:effectLst/>
                          <a:latin typeface="Arial Narrow" panose="020B0606020202030204" pitchFamily="34" charset="0"/>
                        </a:rPr>
                        <a:t>МСП</a:t>
                      </a:r>
                    </a:p>
                    <a:p>
                      <a:pPr algn="l" fontAlgn="t"/>
                      <a:r>
                        <a:rPr lang="ru-RU" sz="1300" b="1" i="0" u="none" strike="noStrik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Срок: 01.05.2020</a:t>
                      </a:r>
                      <a:endParaRPr lang="ru-RU" sz="1300" b="1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340" marR="8340" marT="834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138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8340" marR="8340" marT="834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Формирование или дополнение перечня муниципального имущества, подлежащего предоставлению субъектам МСП, в том числе земельными участками и объектами, закрепленными за муниципальными учреждениями и предприятиями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340" marR="8340" marT="834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Размещение на сайте муниципального образования информации об утвержденном перечне муниципального имущества, об изменениях, внесенных в такой перечень, а также направление указанной информации в субъект Российской Федерации для  внесения в </a:t>
                      </a:r>
                      <a:r>
                        <a:rPr lang="ru-RU" sz="1300" u="none" strike="noStrike" dirty="0" smtClean="0">
                          <a:effectLst/>
                          <a:latin typeface="Arial Narrow" panose="020B0606020202030204" pitchFamily="34" charset="0"/>
                        </a:rPr>
                        <a:t>АИС Мониторинг МСП</a:t>
                      </a:r>
                    </a:p>
                    <a:p>
                      <a:pPr algn="l" fontAlgn="t"/>
                      <a:r>
                        <a:rPr lang="ru-RU" sz="1300" b="1" i="0" u="none" strike="noStrik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Срок 12.05.2020, далее ежеквартально.</a:t>
                      </a:r>
                      <a:endParaRPr lang="ru-RU" sz="1300" b="1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340" marR="8340" marT="834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68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</a:p>
                  </a:txBody>
                  <a:tcPr marL="8340" marR="8340" marT="834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u="none" strike="noStrike" dirty="0">
                          <a:effectLst/>
                          <a:latin typeface="Arial Narrow" panose="020B0606020202030204" pitchFamily="34" charset="0"/>
                        </a:rPr>
                        <a:t>Разработка тематического информационного раздела по имущественной поддержке субъектов МСП на интернет-сайтах публично-правовых образований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340" marR="8340" marT="834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u="none" strike="noStrike" dirty="0">
                          <a:effectLst/>
                          <a:latin typeface="Arial Narrow" panose="020B0606020202030204" pitchFamily="34" charset="0"/>
                        </a:rPr>
                        <a:t>На официальном сайте органа местного самоуправления в информационно-телекоммуникационной сети "Интернет" </a:t>
                      </a:r>
                      <a:r>
                        <a:rPr lang="ru-RU" sz="1300" b="0" u="none" strike="noStrike" dirty="0" smtClean="0">
                          <a:effectLst/>
                          <a:latin typeface="Arial Narrow" panose="020B0606020202030204" pitchFamily="34" charset="0"/>
                        </a:rPr>
                        <a:t>с учетом рекомендаций Корпорации создан </a:t>
                      </a:r>
                      <a:r>
                        <a:rPr lang="ru-RU" sz="1300" b="0" u="none" strike="noStrike" dirty="0">
                          <a:effectLst/>
                          <a:latin typeface="Arial Narrow" panose="020B0606020202030204" pitchFamily="34" charset="0"/>
                        </a:rPr>
                        <a:t>раздел по имущественной поддержке субъектов </a:t>
                      </a:r>
                      <a:r>
                        <a:rPr lang="ru-RU" sz="1300" b="0" u="none" strike="noStrike" dirty="0" smtClean="0">
                          <a:effectLst/>
                          <a:latin typeface="Arial Narrow" panose="020B0606020202030204" pitchFamily="34" charset="0"/>
                        </a:rPr>
                        <a:t>МСП</a:t>
                      </a:r>
                    </a:p>
                    <a:p>
                      <a:pPr algn="l" fontAlgn="t"/>
                      <a:r>
                        <a:rPr lang="ru-RU" sz="1300" b="1" i="0" u="none" strike="noStrik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Срок:</a:t>
                      </a:r>
                      <a:r>
                        <a:rPr lang="ru-RU" sz="1300" b="1" i="0" u="none" strike="noStrike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 30.06.2020</a:t>
                      </a:r>
                      <a:endParaRPr lang="ru-RU" sz="1300" b="1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8340" marR="8340" marT="834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62612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3341748"/>
            <a:ext cx="11520488" cy="152103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83606" tIns="41803" rIns="83606" bIns="41803" rtlCol="0" anchor="ctr" anchorCtr="0">
            <a:normAutofit/>
          </a:bodyPr>
          <a:lstStyle>
            <a:lvl1pPr algn="l" defTabSz="115214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5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29148"/>
            <a:r>
              <a:rPr lang="ru-RU" sz="2926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СПАСИБО ЗА ВНИМАНИЕ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0147"/>
            <a:ext cx="3804826" cy="173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478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3</a:t>
            </a:fld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79896" y="949303"/>
            <a:ext cx="11005208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1851964" y="372832"/>
            <a:ext cx="91480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Понятие имущественной поддержки субъектов МСП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13689" y="2799195"/>
            <a:ext cx="9986367" cy="989298"/>
          </a:xfrm>
          <a:prstGeom prst="rect">
            <a:avLst/>
          </a:prstGeom>
          <a:noFill/>
          <a:ln>
            <a:noFill/>
          </a:ln>
        </p:spPr>
        <p:txBody>
          <a:bodyPr wrap="square" tIns="108622" bIns="108622" rtlCol="0" anchor="ctr" anchorCtr="0">
            <a:noAutofit/>
          </a:bodyPr>
          <a:lstStyle/>
          <a:p>
            <a:pPr marL="418018" indent="-418018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20000"/>
              <a:buBlip>
                <a:blip r:embed="rId2"/>
              </a:buBlip>
            </a:pPr>
            <a:r>
              <a:rPr lang="ru-RU" sz="2400" dirty="0">
                <a:latin typeface="Arial Narrow" panose="020B0606020202030204" pitchFamily="34" charset="0"/>
              </a:rPr>
              <a:t>федеральными органами государственной </a:t>
            </a:r>
            <a:r>
              <a:rPr lang="ru-RU" sz="2400" dirty="0" smtClean="0">
                <a:latin typeface="Arial Narrow" panose="020B0606020202030204" pitchFamily="34" charset="0"/>
              </a:rPr>
              <a:t>власти (</a:t>
            </a:r>
            <a:r>
              <a:rPr lang="ru-RU" sz="2400" dirty="0" err="1" smtClean="0">
                <a:latin typeface="Arial Narrow" panose="020B0606020202030204" pitchFamily="34" charset="0"/>
              </a:rPr>
              <a:t>Росимущество</a:t>
            </a:r>
            <a:r>
              <a:rPr lang="ru-RU" sz="2400" dirty="0" smtClean="0">
                <a:latin typeface="Arial Narrow" panose="020B0606020202030204" pitchFamily="34" charset="0"/>
              </a:rPr>
              <a:t>);</a:t>
            </a:r>
            <a:endParaRPr lang="ru-RU" sz="2400" dirty="0">
              <a:latin typeface="Arial Narrow" panose="020B0606020202030204" pitchFamily="34" charset="0"/>
            </a:endParaRPr>
          </a:p>
          <a:p>
            <a:pPr marL="418018" indent="-418018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20000"/>
              <a:buBlip>
                <a:blip r:embed="rId2"/>
              </a:buBlip>
            </a:pPr>
            <a:r>
              <a:rPr lang="ru-RU" sz="2400" dirty="0">
                <a:latin typeface="Arial Narrow" panose="020B0606020202030204" pitchFamily="34" charset="0"/>
              </a:rPr>
              <a:t>органами государственной власти субъектов Российской Федерации;</a:t>
            </a:r>
          </a:p>
          <a:p>
            <a:pPr marL="418018" indent="-418018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20000"/>
              <a:buBlip>
                <a:blip r:embed="rId2"/>
              </a:buBlip>
            </a:pPr>
            <a:r>
              <a:rPr lang="ru-RU" sz="2400" dirty="0">
                <a:latin typeface="Arial Narrow" panose="020B0606020202030204" pitchFamily="34" charset="0"/>
              </a:rPr>
              <a:t>органами местного </a:t>
            </a:r>
            <a:r>
              <a:rPr lang="ru-RU" sz="2400" dirty="0" smtClean="0">
                <a:latin typeface="Arial Narrow" panose="020B0606020202030204" pitchFamily="34" charset="0"/>
              </a:rPr>
              <a:t>самоуправления (администрациями муниципальных образований).</a:t>
            </a:r>
            <a:endParaRPr lang="ru-RU" sz="2400" dirty="0">
              <a:latin typeface="Arial Narrow" panose="020B0606020202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36546" y="1561454"/>
            <a:ext cx="9691909" cy="50806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wrap="square" tIns="108622" bIns="108622" rtlCol="0" anchor="ctr" anchorCtr="0">
            <a:no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Имущественная поддержка субъектов МСП осуществляется: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59404" y="4908710"/>
            <a:ext cx="9691908" cy="8786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wrap="square" tIns="108622" bIns="108622" rtlCol="0" anchor="ctr" anchorCtr="0">
            <a:no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В виде передачи во владение, пользование государственного </a:t>
            </a:r>
          </a:p>
          <a:p>
            <a:r>
              <a:rPr lang="ru-RU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и муниципального имущества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13689" y="5963748"/>
            <a:ext cx="100385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120000"/>
            </a:pPr>
            <a:r>
              <a:rPr lang="ru-RU" sz="2400" dirty="0">
                <a:latin typeface="Arial Narrow" panose="020B0606020202030204" pitchFamily="34" charset="0"/>
              </a:rPr>
              <a:t>включенного в  </a:t>
            </a:r>
            <a:r>
              <a:rPr lang="ru-RU" sz="2400" b="1" dirty="0">
                <a:latin typeface="Arial Narrow" panose="020B0606020202030204" pitchFamily="34" charset="0"/>
              </a:rPr>
              <a:t>ежегодно дополняемые до 1 ноября</a:t>
            </a:r>
          </a:p>
          <a:p>
            <a:pPr>
              <a:buClr>
                <a:schemeClr val="accent1">
                  <a:lumMod val="50000"/>
                </a:schemeClr>
              </a:buClr>
              <a:buSzPct val="120000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Перечни государственного имущества и муниципального имущества, свободного от прав третьих лиц </a:t>
            </a:r>
            <a:r>
              <a:rPr lang="ru-RU" sz="2400" dirty="0">
                <a:latin typeface="Arial Narrow" panose="020B0606020202030204" pitchFamily="34" charset="0"/>
              </a:rPr>
              <a:t>(ч. 4 ст. 18 Закона № 209-ФЗ) </a:t>
            </a:r>
          </a:p>
        </p:txBody>
      </p:sp>
    </p:spTree>
    <p:extLst>
      <p:ext uri="{BB962C8B-B14F-4D97-AF65-F5344CB8AC3E}">
        <p14:creationId xmlns:p14="http://schemas.microsoft.com/office/powerpoint/2010/main" val="1779432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0196" y="2592594"/>
            <a:ext cx="10316237" cy="2349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8018" indent="-418018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20000"/>
              <a:buBlip>
                <a:blip r:embed="rId2"/>
              </a:buBlip>
            </a:pPr>
            <a:r>
              <a:rPr lang="ru-RU" sz="2194" dirty="0" smtClean="0">
                <a:latin typeface="Arial Narrow" panose="020B0606020202030204" pitchFamily="34" charset="0"/>
              </a:rPr>
              <a:t>субъекты </a:t>
            </a:r>
            <a:r>
              <a:rPr lang="ru-RU" sz="2194" dirty="0">
                <a:latin typeface="Arial Narrow" panose="020B0606020202030204" pitchFamily="34" charset="0"/>
              </a:rPr>
              <a:t>МСП </a:t>
            </a:r>
            <a:r>
              <a:rPr lang="ru-RU" sz="2194" dirty="0" smtClean="0">
                <a:latin typeface="Arial Narrow" panose="020B0606020202030204" pitchFamily="34" charset="0"/>
              </a:rPr>
              <a:t>обращаются с заявлением за </a:t>
            </a:r>
            <a:r>
              <a:rPr lang="ru-RU" sz="2194" dirty="0">
                <a:latin typeface="Arial Narrow" panose="020B0606020202030204" pitchFamily="34" charset="0"/>
              </a:rPr>
              <a:t>оказанием поддержки</a:t>
            </a:r>
          </a:p>
          <a:p>
            <a:pPr marL="418018" indent="-418018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20000"/>
              <a:buBlip>
                <a:blip r:embed="rId2"/>
              </a:buBlip>
            </a:pPr>
            <a:r>
              <a:rPr lang="ru-RU" sz="2194" dirty="0" smtClean="0">
                <a:latin typeface="Arial Narrow" panose="020B0606020202030204" pitchFamily="34" charset="0"/>
              </a:rPr>
              <a:t>информации </a:t>
            </a:r>
            <a:r>
              <a:rPr lang="ru-RU" sz="2194" dirty="0">
                <a:latin typeface="Arial Narrow" panose="020B0606020202030204" pitchFamily="34" charset="0"/>
              </a:rPr>
              <a:t>о пригодном для предоставления </a:t>
            </a:r>
            <a:r>
              <a:rPr lang="ru-RU" sz="2194" dirty="0" smtClean="0">
                <a:latin typeface="Arial Narrow" panose="020B0606020202030204" pitchFamily="34" charset="0"/>
              </a:rPr>
              <a:t>имуществе должна быть открытой и достоверной (размещена в сети «Интернет» и иных источниках)</a:t>
            </a:r>
            <a:endParaRPr lang="ru-RU" sz="2194" dirty="0">
              <a:latin typeface="Arial Narrow" panose="020B0606020202030204" pitchFamily="34" charset="0"/>
            </a:endParaRPr>
          </a:p>
          <a:p>
            <a:pPr marL="418018" indent="-418018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20000"/>
              <a:buBlip>
                <a:blip r:embed="rId2"/>
              </a:buBlip>
            </a:pPr>
            <a:r>
              <a:rPr lang="ru-RU" sz="2194" dirty="0" smtClean="0">
                <a:latin typeface="Arial Narrow" panose="020B0606020202030204" pitchFamily="34" charset="0"/>
              </a:rPr>
              <a:t>субъекты </a:t>
            </a:r>
            <a:r>
              <a:rPr lang="ru-RU" sz="2194" dirty="0">
                <a:latin typeface="Arial Narrow" panose="020B0606020202030204" pitchFamily="34" charset="0"/>
              </a:rPr>
              <a:t>МСП </a:t>
            </a:r>
            <a:r>
              <a:rPr lang="ru-RU" sz="2194" dirty="0" smtClean="0">
                <a:latin typeface="Arial Narrow" panose="020B0606020202030204" pitchFamily="34" charset="0"/>
              </a:rPr>
              <a:t>должны иметь равный доступ к </a:t>
            </a:r>
            <a:r>
              <a:rPr lang="ru-RU" sz="2194" dirty="0">
                <a:latin typeface="Arial Narrow" panose="020B0606020202030204" pitchFamily="34" charset="0"/>
              </a:rPr>
              <a:t>получению поддержки</a:t>
            </a:r>
          </a:p>
          <a:p>
            <a:pPr marL="418018" indent="-418018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20000"/>
              <a:buBlip>
                <a:blip r:embed="rId2"/>
              </a:buBlip>
            </a:pPr>
            <a:r>
              <a:rPr lang="ru-RU" sz="2194" dirty="0" smtClean="0">
                <a:latin typeface="Arial Narrow" panose="020B0606020202030204" pitchFamily="34" charset="0"/>
              </a:rPr>
              <a:t>при оказании </a:t>
            </a:r>
            <a:r>
              <a:rPr lang="ru-RU" sz="2194" dirty="0">
                <a:latin typeface="Arial Narrow" panose="020B0606020202030204" pitchFamily="34" charset="0"/>
              </a:rPr>
              <a:t>поддержки </a:t>
            </a:r>
            <a:r>
              <a:rPr lang="ru-RU" sz="2194" dirty="0" smtClean="0">
                <a:latin typeface="Arial Narrow" panose="020B0606020202030204" pitchFamily="34" charset="0"/>
              </a:rPr>
              <a:t>необходимо соблюдать Федеральный закон </a:t>
            </a:r>
            <a:r>
              <a:rPr lang="ru-RU" sz="2194" dirty="0">
                <a:latin typeface="Arial Narrow" panose="020B0606020202030204" pitchFamily="34" charset="0"/>
              </a:rPr>
              <a:t/>
            </a:r>
            <a:br>
              <a:rPr lang="ru-RU" sz="2194" dirty="0">
                <a:latin typeface="Arial Narrow" panose="020B0606020202030204" pitchFamily="34" charset="0"/>
              </a:rPr>
            </a:br>
            <a:r>
              <a:rPr lang="ru-RU" sz="2194" dirty="0">
                <a:latin typeface="Arial Narrow" panose="020B0606020202030204" pitchFamily="34" charset="0"/>
              </a:rPr>
              <a:t>«О защите конкуренции» от 26.07.2006 № </a:t>
            </a:r>
            <a:r>
              <a:rPr lang="ru-RU" sz="2194" dirty="0" smtClean="0">
                <a:latin typeface="Arial Narrow" panose="020B0606020202030204" pitchFamily="34" charset="0"/>
              </a:rPr>
              <a:t>135-ФЗ и Земельный кодекс </a:t>
            </a:r>
            <a:r>
              <a:rPr lang="ru-RU" sz="2194" dirty="0">
                <a:latin typeface="Arial Narrow" panose="020B0606020202030204" pitchFamily="34" charset="0"/>
              </a:rPr>
              <a:t>РФ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58366" y="1193143"/>
            <a:ext cx="11005208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1851964" y="679219"/>
            <a:ext cx="91480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Понятие имущественной поддержки субъектов МСП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36547" y="1970438"/>
            <a:ext cx="9691908" cy="48940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wrap="square" tIns="108622" bIns="108622" rtlCol="0" anchor="ctr" anchorCtr="0">
            <a:noAutofit/>
          </a:bodyPr>
          <a:lstStyle/>
          <a:p>
            <a:r>
              <a:rPr lang="ru-RU" sz="2194" b="1" dirty="0">
                <a:solidFill>
                  <a:schemeClr val="bg1"/>
                </a:solidFill>
                <a:latin typeface="Arial Narrow" panose="020B0606020202030204" pitchFamily="34" charset="0"/>
              </a:rPr>
              <a:t>Принципы имущественной поддержки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13343" y="6125322"/>
            <a:ext cx="3966457" cy="1442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1531" lvl="1" indent="-313513" algn="just">
              <a:buBlip>
                <a:blip r:embed="rId2"/>
              </a:buBlip>
            </a:pPr>
            <a:r>
              <a:rPr lang="ru-RU" sz="2194" dirty="0">
                <a:latin typeface="Arial Narrow" panose="020B0606020202030204" pitchFamily="34" charset="0"/>
              </a:rPr>
              <a:t>на возмездной основе</a:t>
            </a:r>
          </a:p>
          <a:p>
            <a:pPr marL="731531" lvl="1" indent="-313513" algn="just">
              <a:buBlip>
                <a:blip r:embed="rId2"/>
              </a:buBlip>
            </a:pPr>
            <a:r>
              <a:rPr lang="ru-RU" sz="2194" dirty="0">
                <a:latin typeface="Arial Narrow" panose="020B0606020202030204" pitchFamily="34" charset="0"/>
              </a:rPr>
              <a:t>на безвозмездной </a:t>
            </a:r>
            <a:r>
              <a:rPr lang="ru-RU" sz="2194" dirty="0" smtClean="0">
                <a:latin typeface="Arial Narrow" panose="020B0606020202030204" pitchFamily="34" charset="0"/>
              </a:rPr>
              <a:t>основе</a:t>
            </a:r>
          </a:p>
          <a:p>
            <a:pPr marL="731531" lvl="1" indent="-313513" algn="just">
              <a:buBlip>
                <a:blip r:embed="rId2"/>
              </a:buBlip>
            </a:pPr>
            <a:r>
              <a:rPr lang="ru-RU" sz="2194" dirty="0">
                <a:latin typeface="Arial Narrow" panose="020B0606020202030204" pitchFamily="34" charset="0"/>
              </a:rPr>
              <a:t>на льготных условиях</a:t>
            </a:r>
          </a:p>
          <a:p>
            <a:pPr marL="418018" lvl="1" algn="just"/>
            <a:r>
              <a:rPr lang="ru-RU" sz="2194" dirty="0" smtClean="0">
                <a:latin typeface="Arial Narrow" panose="020B0606020202030204" pitchFamily="34" charset="0"/>
              </a:rPr>
              <a:t> </a:t>
            </a:r>
            <a:endParaRPr lang="ru-RU" sz="2194" dirty="0">
              <a:latin typeface="Arial Narrow" panose="020B060602020203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51247" y="5400402"/>
            <a:ext cx="10048809" cy="42952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wrap="square" tIns="108622" bIns="108622" rtlCol="0" anchor="ctr" anchorCtr="0">
            <a:noAutofit/>
          </a:bodyPr>
          <a:lstStyle/>
          <a:p>
            <a:pPr lvl="0">
              <a:defRPr/>
            </a:pPr>
            <a:r>
              <a:rPr lang="ru-RU" sz="2194" b="1" dirty="0">
                <a:solidFill>
                  <a:schemeClr val="bg1"/>
                </a:solidFill>
                <a:latin typeface="Arial Narrow" panose="020B0606020202030204" pitchFamily="34" charset="0"/>
              </a:rPr>
              <a:t>Условия передачи имущества:</a:t>
            </a:r>
          </a:p>
        </p:txBody>
      </p:sp>
    </p:spTree>
    <p:extLst>
      <p:ext uri="{BB962C8B-B14F-4D97-AF65-F5344CB8AC3E}">
        <p14:creationId xmlns:p14="http://schemas.microsoft.com/office/powerpoint/2010/main" val="1124448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258366" y="1193143"/>
            <a:ext cx="11005208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1851964" y="677092"/>
            <a:ext cx="91480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Понятие имущественной поддержки субъектов МСП</a:t>
            </a:r>
          </a:p>
        </p:txBody>
      </p:sp>
      <p:sp>
        <p:nvSpPr>
          <p:cNvPr id="12" name="Номер слайда 1"/>
          <p:cNvSpPr txBox="1">
            <a:spLocks/>
          </p:cNvSpPr>
          <p:nvPr/>
        </p:nvSpPr>
        <p:spPr>
          <a:xfrm>
            <a:off x="7337294" y="10448916"/>
            <a:ext cx="2592110" cy="420627"/>
          </a:xfrm>
          <a:prstGeom prst="rect">
            <a:avLst/>
          </a:prstGeom>
        </p:spPr>
        <p:txBody>
          <a:bodyPr vert="horz" lIns="83606" tIns="41803" rIns="83606" bIns="41803" rtlCol="0" anchor="ctr"/>
          <a:lstStyle>
            <a:defPPr>
              <a:defRPr lang="en-US"/>
            </a:defPPr>
            <a:lvl1pPr marL="0" algn="r" defTabSz="457200" rtl="0" eaLnBrk="1" latinLnBrk="0" hangingPunct="1">
              <a:defRPr sz="1512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05E221-E10C-40C7-8143-48F6241B2838}" type="slidenum">
              <a:rPr lang="ru-RU" sz="1382"/>
              <a:pPr/>
              <a:t>5</a:t>
            </a:fld>
            <a:endParaRPr lang="ru-RU" sz="1382" dirty="0"/>
          </a:p>
        </p:txBody>
      </p:sp>
      <p:sp>
        <p:nvSpPr>
          <p:cNvPr id="13" name="TextBox 12"/>
          <p:cNvSpPr txBox="1"/>
          <p:nvPr/>
        </p:nvSpPr>
        <p:spPr>
          <a:xfrm>
            <a:off x="462373" y="1941710"/>
            <a:ext cx="6760665" cy="1442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1531" lvl="1" indent="-313513" algn="just">
              <a:buBlip>
                <a:blip r:embed="rId2"/>
              </a:buBlip>
            </a:pPr>
            <a:r>
              <a:rPr lang="ru-RU" sz="2194" dirty="0">
                <a:latin typeface="Arial Narrow" panose="020B0606020202030204" pitchFamily="34" charset="0"/>
              </a:rPr>
              <a:t>земельные участки</a:t>
            </a:r>
          </a:p>
          <a:p>
            <a:pPr marL="731531" lvl="1" indent="-313513" algn="just">
              <a:buBlip>
                <a:blip r:embed="rId2"/>
              </a:buBlip>
            </a:pPr>
            <a:r>
              <a:rPr lang="ru-RU" sz="2194" dirty="0">
                <a:latin typeface="Arial Narrow" panose="020B0606020202030204" pitchFamily="34" charset="0"/>
              </a:rPr>
              <a:t>здания, строения, сооружения, нежилые помещения</a:t>
            </a:r>
          </a:p>
          <a:p>
            <a:pPr marL="731531" lvl="1" indent="-313513" algn="just">
              <a:buBlip>
                <a:blip r:embed="rId2"/>
              </a:buBlip>
            </a:pPr>
            <a:r>
              <a:rPr lang="ru-RU" sz="2194" dirty="0">
                <a:latin typeface="Arial Narrow" panose="020B0606020202030204" pitchFamily="34" charset="0"/>
              </a:rPr>
              <a:t>оборудование, машины, механизмы, установки </a:t>
            </a:r>
          </a:p>
          <a:p>
            <a:pPr marL="731531" lvl="1" indent="-313513" algn="just">
              <a:buBlip>
                <a:blip r:embed="rId2"/>
              </a:buBlip>
            </a:pPr>
            <a:r>
              <a:rPr lang="ru-RU" sz="2194" dirty="0">
                <a:latin typeface="Arial Narrow" panose="020B0606020202030204" pitchFamily="34" charset="0"/>
              </a:rPr>
              <a:t>транспортные средства, инвентарь, инструменты</a:t>
            </a:r>
            <a:endParaRPr lang="ru-RU" sz="2194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814382" y="1392824"/>
            <a:ext cx="9893171" cy="426409"/>
          </a:xfrm>
          <a:prstGeom prst="rect">
            <a:avLst/>
          </a:prstGeom>
          <a:solidFill>
            <a:srgbClr val="1F4E79"/>
          </a:solidFill>
          <a:ln>
            <a:noFill/>
          </a:ln>
        </p:spPr>
        <p:txBody>
          <a:bodyPr wrap="square" tIns="108622" bIns="108622" rtlCol="0" anchor="ctr" anchorCtr="0">
            <a:noAutofit/>
          </a:bodyPr>
          <a:lstStyle/>
          <a:p>
            <a:pPr lvl="0">
              <a:defRPr/>
            </a:pPr>
            <a:r>
              <a:rPr lang="ru-RU" sz="2194" b="1" dirty="0">
                <a:solidFill>
                  <a:schemeClr val="bg1"/>
                </a:solidFill>
                <a:latin typeface="Arial Narrow" panose="020B0606020202030204" pitchFamily="34" charset="0"/>
              </a:rPr>
              <a:t>Имущество, включаемое в Перечни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39473" y="3595011"/>
            <a:ext cx="10560583" cy="13823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В </a:t>
            </a:r>
            <a:r>
              <a:rPr lang="ru-RU" b="1" i="1" dirty="0">
                <a:solidFill>
                  <a:srgbClr val="1F4E79"/>
                </a:solidFill>
                <a:latin typeface="Arial Narrow" panose="020B0606020202030204" pitchFamily="34" charset="0"/>
              </a:rPr>
              <a:t>Перечни может включаться </a:t>
            </a:r>
            <a:r>
              <a:rPr lang="ru-RU" b="1" i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имущество:</a:t>
            </a:r>
          </a:p>
          <a:p>
            <a:pPr marL="731531" lvl="1" indent="-313513" algn="just">
              <a:buBlip>
                <a:blip r:embed="rId2"/>
              </a:buBlip>
            </a:pPr>
            <a:r>
              <a:rPr lang="ru-RU" sz="2194" dirty="0">
                <a:latin typeface="Arial Narrow" panose="020B0606020202030204" pitchFamily="34" charset="0"/>
              </a:rPr>
              <a:t>из казны, </a:t>
            </a:r>
          </a:p>
          <a:p>
            <a:pPr marL="731531" lvl="1" indent="-313513" algn="just">
              <a:buBlip>
                <a:blip r:embed="rId2"/>
              </a:buBlip>
            </a:pPr>
            <a:r>
              <a:rPr lang="ru-RU" sz="2194" dirty="0">
                <a:latin typeface="Arial Narrow" panose="020B0606020202030204" pitchFamily="34" charset="0"/>
              </a:rPr>
              <a:t>закрепленное за государственными и муниципальными предприятиями и учреждениями </a:t>
            </a:r>
          </a:p>
          <a:p>
            <a:pPr marL="731531" lvl="1" indent="-313513" algn="just">
              <a:buBlip>
                <a:blip r:embed="rId2"/>
              </a:buBlip>
            </a:pPr>
            <a:r>
              <a:rPr lang="ru-RU" sz="2194" dirty="0">
                <a:latin typeface="Arial Narrow" panose="020B0606020202030204" pitchFamily="34" charset="0"/>
              </a:rPr>
              <a:t>уже переданное субъектам МСП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814382" y="5198230"/>
            <a:ext cx="9969988" cy="429526"/>
          </a:xfrm>
          <a:prstGeom prst="rect">
            <a:avLst/>
          </a:prstGeom>
          <a:solidFill>
            <a:srgbClr val="1F4E79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108622" bIns="108622" rtlCol="0" anchor="ctr" anchorCtr="0">
            <a:noAutofit/>
          </a:bodyPr>
          <a:lstStyle/>
          <a:p>
            <a:pPr lvl="0">
              <a:defRPr/>
            </a:pPr>
            <a:r>
              <a:rPr lang="ru-RU" sz="2194" b="1" dirty="0">
                <a:ln w="0"/>
                <a:solidFill>
                  <a:schemeClr val="bg1"/>
                </a:solidFill>
                <a:latin typeface="Arial Narrow" panose="020B0606020202030204" pitchFamily="34" charset="0"/>
              </a:rPr>
              <a:t>Принципы наполнения перечней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00273" y="5802258"/>
            <a:ext cx="8932127" cy="1105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1531" lvl="1" indent="-313513" algn="just">
              <a:buBlip>
                <a:blip r:embed="rId2"/>
              </a:buBlip>
            </a:pPr>
            <a:r>
              <a:rPr lang="ru-RU" sz="2194" b="1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дополнение </a:t>
            </a:r>
            <a:r>
              <a:rPr lang="ru-RU" sz="2194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имуществом, в котором заинтересован бизнес</a:t>
            </a:r>
          </a:p>
          <a:p>
            <a:pPr marL="731531" lvl="1" indent="-313513" algn="just">
              <a:buBlip>
                <a:blip r:embed="rId2"/>
              </a:buBlip>
            </a:pPr>
            <a:r>
              <a:rPr lang="ru-RU" sz="2194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один объект = один договор (недопустимость дробления)</a:t>
            </a:r>
          </a:p>
          <a:p>
            <a:pPr marL="731531" lvl="1" indent="-313513" algn="just">
              <a:buBlip>
                <a:blip r:embed="rId2"/>
              </a:buBlip>
            </a:pPr>
            <a:r>
              <a:rPr lang="ru-RU" sz="2194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исключение невостребованных объектов</a:t>
            </a:r>
          </a:p>
        </p:txBody>
      </p:sp>
    </p:spTree>
    <p:extLst>
      <p:ext uri="{BB962C8B-B14F-4D97-AF65-F5344CB8AC3E}">
        <p14:creationId xmlns:p14="http://schemas.microsoft.com/office/powerpoint/2010/main" val="893731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81526" y="3338118"/>
            <a:ext cx="8776597" cy="3114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3513" indent="-313513" algn="just">
              <a:spcAft>
                <a:spcPts val="549"/>
              </a:spcAft>
              <a:buBlip>
                <a:blip r:embed="rId2"/>
              </a:buBlip>
            </a:pPr>
            <a:r>
              <a:rPr lang="ru-RU" sz="2194" dirty="0">
                <a:latin typeface="Arial Narrow" panose="020B0606020202030204" pitchFamily="34" charset="0"/>
              </a:rPr>
              <a:t>переуступка права пользования полученным имуществом</a:t>
            </a:r>
          </a:p>
          <a:p>
            <a:pPr marL="313513" indent="-313513" algn="just">
              <a:spcAft>
                <a:spcPts val="549"/>
              </a:spcAft>
              <a:buBlip>
                <a:blip r:embed="rId2"/>
              </a:buBlip>
            </a:pPr>
            <a:r>
              <a:rPr lang="ru-RU" sz="2194" dirty="0">
                <a:latin typeface="Arial Narrow" panose="020B0606020202030204" pitchFamily="34" charset="0"/>
              </a:rPr>
              <a:t>передача прав пользования в залог</a:t>
            </a:r>
          </a:p>
          <a:p>
            <a:pPr marL="313513" indent="-313513" algn="just">
              <a:spcAft>
                <a:spcPts val="549"/>
              </a:spcAft>
              <a:buBlip>
                <a:blip r:embed="rId2"/>
              </a:buBlip>
            </a:pPr>
            <a:r>
              <a:rPr lang="ru-RU" sz="2194" dirty="0">
                <a:latin typeface="Arial Narrow" panose="020B0606020202030204" pitchFamily="34" charset="0"/>
              </a:rPr>
              <a:t>внесение прав пользования в уставный капитал любых других субъектов хозяйственной деятельности</a:t>
            </a:r>
          </a:p>
          <a:p>
            <a:pPr marL="313513" indent="-313513" algn="just">
              <a:spcAft>
                <a:spcPts val="549"/>
              </a:spcAft>
              <a:buBlip>
                <a:blip r:embed="rId2"/>
              </a:buBlip>
            </a:pPr>
            <a:r>
              <a:rPr lang="ru-RU" sz="2194" dirty="0">
                <a:latin typeface="Arial Narrow" panose="020B0606020202030204" pitchFamily="34" charset="0"/>
              </a:rPr>
              <a:t>передача третьим лицам прав и обязанностей по договорам аренды такого имущества (перенаем)</a:t>
            </a:r>
          </a:p>
          <a:p>
            <a:pPr marL="313513" indent="-313513" algn="just">
              <a:spcAft>
                <a:spcPts val="549"/>
              </a:spcAft>
              <a:buBlip>
                <a:blip r:embed="rId2"/>
              </a:buBlip>
            </a:pPr>
            <a:r>
              <a:rPr lang="ru-RU" sz="2194" dirty="0">
                <a:latin typeface="Arial Narrow" panose="020B0606020202030204" pitchFamily="34" charset="0"/>
              </a:rPr>
              <a:t>передача в субаренду </a:t>
            </a:r>
          </a:p>
          <a:p>
            <a:pPr marL="313513" indent="-313513" algn="just">
              <a:spcAft>
                <a:spcPts val="549"/>
              </a:spcAft>
              <a:buBlip>
                <a:blip r:embed="rId2"/>
              </a:buBlip>
            </a:pPr>
            <a:r>
              <a:rPr lang="ru-RU" sz="2194" dirty="0">
                <a:latin typeface="Arial Narrow" panose="020B0606020202030204" pitchFamily="34" charset="0"/>
              </a:rPr>
              <a:t>нецелевое использование имущества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58365" y="1037026"/>
            <a:ext cx="11005208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1952325" y="436237"/>
            <a:ext cx="91480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Условия предоставления имущества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73845" y="2896896"/>
            <a:ext cx="10271957" cy="39373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wrap="square" tIns="108622" bIns="108622" rtlCol="0" anchor="ctr" anchorCtr="0">
            <a:noAutofit/>
          </a:bodyPr>
          <a:lstStyle/>
          <a:p>
            <a:pPr lvl="0">
              <a:defRPr/>
            </a:pPr>
            <a:r>
              <a:rPr lang="ru-RU" sz="2194" b="1" dirty="0">
                <a:solidFill>
                  <a:schemeClr val="bg1"/>
                </a:solidFill>
                <a:latin typeface="Arial Narrow" panose="020B0606020202030204" pitchFamily="34" charset="0"/>
              </a:rPr>
              <a:t>Запреты: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60887" y="6499789"/>
            <a:ext cx="10187201" cy="45373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wrap="square" tIns="108622" bIns="108622" rtlCol="0" anchor="ctr" anchorCtr="0">
            <a:noAutofit/>
          </a:bodyPr>
          <a:lstStyle/>
          <a:p>
            <a:pPr lvl="0">
              <a:defRPr/>
            </a:pPr>
            <a:r>
              <a:rPr lang="ru-RU" sz="2194" b="1" dirty="0">
                <a:solidFill>
                  <a:schemeClr val="bg1"/>
                </a:solidFill>
                <a:latin typeface="Arial Narrow" panose="020B0606020202030204" pitchFamily="34" charset="0"/>
              </a:rPr>
              <a:t>Срок</a:t>
            </a:r>
            <a:r>
              <a:rPr lang="ru-RU" sz="2194" b="1" dirty="0">
                <a:latin typeface="Arial Narrow" panose="020B0606020202030204" pitchFamily="34" charset="0"/>
              </a:rPr>
              <a:t> </a:t>
            </a:r>
            <a:r>
              <a:rPr lang="ru-RU" sz="2194" b="1" dirty="0">
                <a:solidFill>
                  <a:schemeClr val="bg1"/>
                </a:solidFill>
                <a:latin typeface="Arial Narrow" panose="020B0606020202030204" pitchFamily="34" charset="0"/>
              </a:rPr>
              <a:t>договора в отношении имущества должен составлять не менее чем 5 лет**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60887" y="7145311"/>
            <a:ext cx="1018720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 Narrow" panose="020B0606020202030204" pitchFamily="34" charset="0"/>
              </a:rPr>
              <a:t>* в соответствии с пунктом 4 части 3 статьи 19 Закона о защите конкуренции на основании муниципальной программы (подпрограммы)</a:t>
            </a:r>
          </a:p>
          <a:p>
            <a:r>
              <a:rPr lang="ru-RU" sz="1600" dirty="0">
                <a:latin typeface="Arial Narrow" panose="020B0606020202030204" pitchFamily="34" charset="0"/>
              </a:rPr>
              <a:t>** срок договора может быть уменьшен на основании заявления субъекта МСП;</a:t>
            </a:r>
          </a:p>
          <a:p>
            <a:r>
              <a:rPr lang="ru-RU" sz="1600" dirty="0">
                <a:latin typeface="Arial Narrow" panose="020B0606020202030204" pitchFamily="34" charset="0"/>
              </a:rPr>
              <a:t>максимальный срок предоставления бизнес-инкубаторами государственного и муниципального имущества в аренду (субаренду) субъектам МСП не должен превышать три года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73845" y="1180499"/>
            <a:ext cx="10271957" cy="42952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wrap="square" tIns="108622" bIns="108622" rtlCol="0" anchor="ctr" anchorCtr="0">
            <a:noAutofit/>
          </a:bodyPr>
          <a:lstStyle/>
          <a:p>
            <a:pPr lvl="0">
              <a:defRPr/>
            </a:pPr>
            <a:r>
              <a:rPr lang="ru-RU" sz="2194" b="1" dirty="0">
                <a:solidFill>
                  <a:schemeClr val="bg1"/>
                </a:solidFill>
                <a:latin typeface="Arial Narrow" panose="020B0606020202030204" pitchFamily="34" charset="0"/>
              </a:rPr>
              <a:t>Льготные условия: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93070" y="1684416"/>
            <a:ext cx="9778758" cy="1105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1531" lvl="1" indent="-313513" algn="just">
              <a:buBlip>
                <a:blip r:embed="rId2"/>
              </a:buBlip>
            </a:pPr>
            <a:r>
              <a:rPr lang="ru-RU" sz="2194" dirty="0">
                <a:latin typeface="Arial Narrow" panose="020B0606020202030204" pitchFamily="34" charset="0"/>
              </a:rPr>
              <a:t>преференция (предоставление без торгов)*</a:t>
            </a:r>
          </a:p>
          <a:p>
            <a:pPr marL="731531" lvl="1" indent="-313513" algn="just">
              <a:buBlip>
                <a:blip r:embed="rId2"/>
              </a:buBlip>
            </a:pPr>
            <a:r>
              <a:rPr lang="ru-RU" sz="2194" dirty="0">
                <a:latin typeface="Arial Narrow" panose="020B0606020202030204" pitchFamily="34" charset="0"/>
              </a:rPr>
              <a:t>льготная ставка арендной платы: </a:t>
            </a:r>
            <a:r>
              <a:rPr lang="ru-RU" sz="2194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коэффициент или процент установленного размера арендной платы</a:t>
            </a:r>
            <a:r>
              <a:rPr lang="ru-RU" sz="2194" dirty="0">
                <a:latin typeface="Arial Narrow" panose="020B0606020202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28764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51095" y="1274830"/>
            <a:ext cx="10579749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600"/>
              </a:spcAft>
              <a:buAutoNum type="arabicPeriod"/>
            </a:pPr>
            <a:r>
              <a:rPr lang="ru-RU" sz="1700" dirty="0">
                <a:latin typeface="Arial Narrow" panose="020B0606020202030204" pitchFamily="34" charset="0"/>
                <a:cs typeface="Arial" panose="020B0604020202020204" pitchFamily="34" charset="0"/>
              </a:rPr>
              <a:t>Федеральный закон от 24.07.2007 № 209-ФЗ «О развитии малого и среднего предпринимательства в Российской Федерации».</a:t>
            </a:r>
          </a:p>
          <a:p>
            <a:pPr marL="342900" indent="-342900" algn="just">
              <a:spcAft>
                <a:spcPts val="600"/>
              </a:spcAft>
              <a:buAutoNum type="arabicPeriod"/>
            </a:pPr>
            <a:r>
              <a:rPr lang="ru-RU" sz="1700" dirty="0">
                <a:latin typeface="Arial Narrow" panose="020B0606020202030204" pitchFamily="34" charset="0"/>
                <a:cs typeface="Arial" panose="020B0604020202020204" pitchFamily="34" charset="0"/>
              </a:rPr>
              <a:t>Указ Президента Российской Федерации от 05.06.2015 № 287 «О мерах по дальнейшему развитию малого и среднего предпринимательства».</a:t>
            </a:r>
          </a:p>
          <a:p>
            <a:pPr marL="342900" indent="-342900" algn="just">
              <a:spcAft>
                <a:spcPts val="600"/>
              </a:spcAft>
              <a:buAutoNum type="arabicPeriod"/>
            </a:pPr>
            <a:r>
              <a:rPr lang="ru-RU" altLang="ru-RU" sz="1700" dirty="0">
                <a:latin typeface="Arial Narrow" panose="020B0606020202030204" pitchFamily="34" charset="0"/>
                <a:cs typeface="Arial" panose="020B0604020202020204" pitchFamily="34" charset="0"/>
              </a:rPr>
              <a:t>Перечень поручений Президента Российской Федерации от 15.05.2018 № Пр-817ГС.</a:t>
            </a:r>
          </a:p>
          <a:p>
            <a:pPr marL="342900" indent="-342900" algn="just">
              <a:spcAft>
                <a:spcPts val="600"/>
              </a:spcAft>
              <a:buAutoNum type="arabicPeriod"/>
            </a:pPr>
            <a:r>
              <a:rPr lang="ru-RU" sz="1700" dirty="0">
                <a:latin typeface="Arial Narrow" panose="020B0606020202030204" pitchFamily="34" charset="0"/>
                <a:cs typeface="Arial" panose="020B0604020202020204" pitchFamily="34" charset="0"/>
              </a:rPr>
              <a:t>Национальный  проект «Малое и среднее предпринимательство и поддержка индивидуальной предпринимательской инициативы» (протокол заседания от 24.09.2018 № 12).</a:t>
            </a:r>
          </a:p>
          <a:p>
            <a:pPr marL="342900" indent="-342900" algn="just">
              <a:spcAft>
                <a:spcPts val="600"/>
              </a:spcAft>
              <a:buAutoNum type="arabicPeriod"/>
            </a:pPr>
            <a:r>
              <a:rPr lang="ru-RU" sz="1700" dirty="0">
                <a:latin typeface="Arial Narrow" panose="020B0606020202030204" pitchFamily="34" charset="0"/>
                <a:cs typeface="Arial" panose="020B0604020202020204" pitchFamily="34" charset="0"/>
              </a:rPr>
              <a:t>Федеральный проект «Улучшение условий ведения предпринимательской деятельности» (протокол заседания от 11.12.2018 № 4).</a:t>
            </a:r>
          </a:p>
          <a:p>
            <a:pPr marL="342900" indent="-342900" algn="just">
              <a:spcAft>
                <a:spcPts val="600"/>
              </a:spcAft>
              <a:buAutoNum type="arabicPeriod"/>
            </a:pPr>
            <a:r>
              <a:rPr lang="ru-RU" sz="1700" dirty="0">
                <a:latin typeface="Arial Narrow" panose="020B0606020202030204" pitchFamily="34" charset="0"/>
                <a:cs typeface="Arial" panose="020B0604020202020204" pitchFamily="34" charset="0"/>
              </a:rPr>
              <a:t>Постановление Правительства РФ от 21.08.2010 № 645 «Об имущественной поддержке субъектов малого и среднего предпринимательства при предоставлении федерального имущества».</a:t>
            </a:r>
          </a:p>
          <a:p>
            <a:pPr marL="342900" indent="-342900" algn="just">
              <a:spcAft>
                <a:spcPts val="600"/>
              </a:spcAft>
              <a:buAutoNum type="arabicPeriod"/>
            </a:pPr>
            <a:r>
              <a:rPr lang="ru-RU" sz="1700" dirty="0">
                <a:latin typeface="Arial Narrow" panose="020B0606020202030204" pitchFamily="34" charset="0"/>
                <a:cs typeface="Arial" panose="020B0604020202020204" pitchFamily="34" charset="0"/>
              </a:rPr>
              <a:t>Распоряжение Правительства РФ от 31.01.2017 № 147-р «О целевых моделях упрощения процедур ведения бизнеса и повышения инвестиционной привлекательности субъектов РФ».</a:t>
            </a:r>
          </a:p>
          <a:p>
            <a:pPr marL="342900" indent="-342900" algn="just">
              <a:spcAft>
                <a:spcPts val="600"/>
              </a:spcAft>
              <a:buAutoNum type="arabicPeriod"/>
            </a:pPr>
            <a:r>
              <a:rPr lang="ru-RU" sz="1700" dirty="0">
                <a:latin typeface="Arial Narrow" panose="020B0606020202030204" pitchFamily="34" charset="0"/>
                <a:cs typeface="Arial" panose="020B0604020202020204" pitchFamily="34" charset="0"/>
              </a:rPr>
              <a:t>Распоряжение Правительства РФ от 02.06.2016 № 1083-р «Об утверждении Стратегии развития малого и среднего предпринимательства в Российской Федерации на период до 2030 года».</a:t>
            </a:r>
          </a:p>
          <a:p>
            <a:pPr marL="342900" indent="-342900" algn="just">
              <a:spcAft>
                <a:spcPts val="600"/>
              </a:spcAft>
              <a:buAutoNum type="arabicPeriod"/>
            </a:pPr>
            <a:r>
              <a:rPr lang="ru-RU" sz="1700" dirty="0">
                <a:latin typeface="Arial Narrow" panose="020B0606020202030204" pitchFamily="34" charset="0"/>
                <a:cs typeface="Arial" panose="020B0604020202020204" pitchFamily="34" charset="0"/>
              </a:rPr>
              <a:t>Приказ Минэкономразвития России от 20.04.2016 № 264 о порядке предоставления сведений об утвержденных перечнях.</a:t>
            </a:r>
          </a:p>
          <a:p>
            <a:pPr marL="342900" indent="-342900" algn="just">
              <a:spcAft>
                <a:spcPts val="600"/>
              </a:spcAft>
              <a:buAutoNum type="arabicPeriod"/>
            </a:pPr>
            <a:r>
              <a:rPr lang="ru-RU" sz="1700" dirty="0">
                <a:latin typeface="Arial Narrow" panose="020B0606020202030204" pitchFamily="34" charset="0"/>
                <a:cs typeface="Arial" panose="020B0604020202020204" pitchFamily="34" charset="0"/>
              </a:rPr>
              <a:t>Методические рекомендации по оказанию имущественной поддержки субъектам МСП и организациям, образующим инфраструктуру поддержки субъектов МСП, утвержденные Советом директоров АО «Корпорация «МСП» 17.04.2017 (протокол № 32).</a:t>
            </a:r>
            <a:endParaRPr lang="ru-RU" sz="17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342900" indent="-342900" algn="just">
              <a:spcAft>
                <a:spcPts val="600"/>
              </a:spcAft>
              <a:buFontTx/>
              <a:buAutoNum type="arabicPeriod"/>
            </a:pPr>
            <a:r>
              <a:rPr lang="ru-RU" sz="1700" dirty="0">
                <a:latin typeface="Arial Narrow" panose="020B0606020202030204" pitchFamily="34" charset="0"/>
              </a:rPr>
              <a:t>Федеральный закон от 22.07.2008 № 159-ФЗ «Об особенностях отчуждения недвижимого имущества, находящегося в государственной или в муниципальной собственности и арендуемого субъектами малого и среднего предпринимательства, и о внесении изменений в отдельные законодательные акты Российской Федерации».</a:t>
            </a:r>
          </a:p>
          <a:p>
            <a:pPr marL="342900" indent="-342900" algn="just">
              <a:spcAft>
                <a:spcPts val="600"/>
              </a:spcAft>
              <a:buAutoNum type="arabicPeriod"/>
            </a:pPr>
            <a:endParaRPr lang="ru-RU" sz="17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0" y="1159863"/>
            <a:ext cx="11520488" cy="36645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943059" y="463551"/>
            <a:ext cx="94058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Правовое регулирование </a:t>
            </a:r>
            <a:r>
              <a:rPr lang="ru-RU" sz="2000" b="1" dirty="0">
                <a:solidFill>
                  <a:srgbClr val="1F4E79"/>
                </a:solidFill>
                <a:latin typeface="Arial Narrow" panose="020B0606020202030204" pitchFamily="34" charset="0"/>
              </a:rPr>
              <a:t>оказания имущественной поддержки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593545" y="7997557"/>
            <a:ext cx="2592110" cy="460041"/>
          </a:xfrm>
        </p:spPr>
        <p:txBody>
          <a:bodyPr/>
          <a:lstStyle/>
          <a:p>
            <a:fld id="{9005E221-E10C-40C7-8143-48F6241B2838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2721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3341748"/>
            <a:ext cx="11520488" cy="152103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83606" tIns="41803" rIns="83606" bIns="41803" rtlCol="0" anchor="ctr" anchorCtr="0">
            <a:normAutofit/>
          </a:bodyPr>
          <a:lstStyle>
            <a:lvl1pPr algn="l" defTabSz="115214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5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29148"/>
            <a:r>
              <a:rPr lang="ru-RU" sz="2926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2. Антикризисные меры</a:t>
            </a:r>
            <a:endParaRPr lang="ru-RU" sz="2926" b="1" dirty="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0147"/>
            <a:ext cx="3804826" cy="173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355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9</a:t>
            </a:fld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3986" y="1366636"/>
            <a:ext cx="4528653" cy="67929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47812" y="444604"/>
            <a:ext cx="9412139" cy="373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29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Антикризисные меры. Распоряжение Правительства РФ от </a:t>
            </a:r>
            <a:r>
              <a:rPr lang="ru-RU" sz="1829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19.03.2020 </a:t>
            </a:r>
            <a:r>
              <a:rPr lang="ru-RU" sz="1829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№670-р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32926" y="1031817"/>
            <a:ext cx="10195461" cy="2761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98653" y="3702321"/>
            <a:ext cx="6355229" cy="3722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94" b="1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Распоряжением предусмотрено:</a:t>
            </a:r>
          </a:p>
          <a:p>
            <a:pPr marL="313513" indent="-313513">
              <a:buAutoNum type="arabicPeriod"/>
            </a:pPr>
            <a:endParaRPr lang="ru-RU" sz="1280" dirty="0">
              <a:solidFill>
                <a:schemeClr val="accent2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313513" indent="-313513">
              <a:buAutoNum type="arabicPeriod"/>
            </a:pPr>
            <a:r>
              <a:rPr lang="ru-RU" sz="2194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Отсрочка арендной платы в 2020 году </a:t>
            </a:r>
          </a:p>
          <a:p>
            <a:r>
              <a:rPr lang="ru-RU" sz="2194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     и ее уплата равными частями в 2021 году.</a:t>
            </a:r>
          </a:p>
          <a:p>
            <a:endParaRPr lang="ru-RU" sz="1280" dirty="0">
              <a:solidFill>
                <a:schemeClr val="accent2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313513" indent="-313513">
              <a:buAutoNum type="arabicPeriod" startAt="2"/>
            </a:pPr>
            <a:r>
              <a:rPr lang="ru-RU" sz="2194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Субъект МСП должен быть уведомлен о возможности </a:t>
            </a:r>
          </a:p>
          <a:p>
            <a:r>
              <a:rPr lang="ru-RU" sz="2194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     заключения соответствующего соглашение в</a:t>
            </a:r>
            <a:br>
              <a:rPr lang="ru-RU" sz="2194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</a:br>
            <a:r>
              <a:rPr lang="ru-RU" sz="2194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     течение 3 дней с даты издания Распоряжения.</a:t>
            </a:r>
          </a:p>
          <a:p>
            <a:endParaRPr lang="ru-RU" sz="1280" dirty="0">
              <a:solidFill>
                <a:schemeClr val="accent2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r>
              <a:rPr lang="ru-RU" sz="2194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3. Рекомендовано органам государственной власти</a:t>
            </a:r>
            <a:br>
              <a:rPr lang="ru-RU" sz="2194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</a:br>
            <a:r>
              <a:rPr lang="ru-RU" sz="2194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    субъектов РФ и органам местного самоуправления</a:t>
            </a:r>
            <a:br>
              <a:rPr lang="ru-RU" sz="2194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</a:br>
            <a:r>
              <a:rPr lang="ru-RU" sz="2194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    принять аналогичные меры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98653" y="1366636"/>
            <a:ext cx="6355229" cy="1781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29" dirty="0">
                <a:latin typeface="Arial Narrow" panose="020B0606020202030204" pitchFamily="34" charset="0"/>
                <a:ea typeface="Times New Roman" panose="02020603050405020304" pitchFamily="18" charset="0"/>
              </a:rPr>
              <a:t>В целях исполнения Плана первоочередных мероприятий (действий) по обеспечению устойчивого развития экономики в условиях ухудшения ситуации в связи с распространением новой </a:t>
            </a:r>
            <a:r>
              <a:rPr lang="ru-RU" sz="1829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короновирусной</a:t>
            </a:r>
            <a:r>
              <a:rPr lang="ru-RU" sz="1829" dirty="0">
                <a:latin typeface="Arial Narrow" panose="020B0606020202030204" pitchFamily="34" charset="0"/>
                <a:ea typeface="Times New Roman" panose="02020603050405020304" pitchFamily="18" charset="0"/>
              </a:rPr>
              <a:t> инфекции, утвержденным Председателем Правительства </a:t>
            </a:r>
            <a:r>
              <a:rPr lang="ru-RU" sz="1829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РФ М.В</a:t>
            </a:r>
            <a:r>
              <a:rPr lang="ru-RU" sz="1829" dirty="0">
                <a:latin typeface="Arial Narrow" panose="020B0606020202030204" pitchFamily="34" charset="0"/>
                <a:ea typeface="Times New Roman" panose="02020603050405020304" pitchFamily="18" charset="0"/>
              </a:rPr>
              <a:t>. </a:t>
            </a:r>
            <a:r>
              <a:rPr lang="ru-RU" sz="1829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Мишустиным</a:t>
            </a:r>
            <a:r>
              <a:rPr lang="ru-RU" sz="1829" dirty="0">
                <a:latin typeface="Arial Narrow" panose="020B0606020202030204" pitchFamily="34" charset="0"/>
                <a:ea typeface="Times New Roman" panose="02020603050405020304" pitchFamily="18" charset="0"/>
              </a:rPr>
              <a:t> 17.03.2020 принято </a:t>
            </a:r>
            <a:endParaRPr lang="ru-RU" sz="1829" dirty="0" smtClean="0"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r>
              <a:rPr lang="ru-RU" sz="1829" b="1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Распоряжение </a:t>
            </a:r>
            <a:r>
              <a:rPr lang="ru-RU" sz="1829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Правительства </a:t>
            </a:r>
            <a:r>
              <a:rPr lang="ru-RU" sz="1829" b="1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РФ от </a:t>
            </a:r>
            <a:r>
              <a:rPr lang="ru-RU" sz="1829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19.03.2020 № 670-р</a:t>
            </a:r>
            <a:endParaRPr lang="ru-RU" sz="1829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8757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20000000000000000000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20000000000000000000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Yu Gothic Light"/>
        <a:font script="Hang" typeface="Malgun Gothic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Malgun Gothic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Yu Gothic Light"/>
        <a:font script="Hang" typeface="Malgun Gothic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Malgun Gothic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2646</Words>
  <Application>Microsoft Office PowerPoint</Application>
  <PresentationFormat>Произвольный</PresentationFormat>
  <Paragraphs>356</Paragraphs>
  <Slides>27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6" baseType="lpstr">
      <vt:lpstr>Aharoni</vt:lpstr>
      <vt:lpstr>Arial</vt:lpstr>
      <vt:lpstr>Arial Narrow</vt:lpstr>
      <vt:lpstr>Calibri</vt:lpstr>
      <vt:lpstr>Calibri Light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Спасокукоцкий А.А.</dc:creator>
  <cp:lastModifiedBy>Ходасевич Анастасия Сергеевна</cp:lastModifiedBy>
  <cp:revision>4241</cp:revision>
  <dcterms:created xsi:type="dcterms:W3CDTF">2015-12-16T13:43:54Z</dcterms:created>
  <dcterms:modified xsi:type="dcterms:W3CDTF">2020-04-06T17:42:24Z</dcterms:modified>
  <cp:version>0906.0100.01</cp:version>
</cp:coreProperties>
</file>