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8" r:id="rId3"/>
    <p:sldId id="1035" r:id="rId4"/>
    <p:sldId id="359" r:id="rId5"/>
    <p:sldId id="360" r:id="rId6"/>
    <p:sldId id="269" r:id="rId7"/>
    <p:sldId id="363" r:id="rId8"/>
    <p:sldId id="1034" r:id="rId9"/>
    <p:sldId id="362" r:id="rId10"/>
    <p:sldId id="364" r:id="rId11"/>
    <p:sldId id="357" r:id="rId12"/>
    <p:sldId id="358" r:id="rId13"/>
    <p:sldId id="321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973"/>
    <a:srgbClr val="20B2AA"/>
    <a:srgbClr val="2F4450"/>
    <a:srgbClr val="30454F"/>
    <a:srgbClr val="BBA58E"/>
    <a:srgbClr val="AFABAB"/>
    <a:srgbClr val="ABB0B3"/>
    <a:srgbClr val="7596A7"/>
    <a:srgbClr val="2F4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108" d="100"/>
          <a:sy n="108" d="100"/>
        </p:scale>
        <p:origin x="71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05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81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37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7170abcd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347788"/>
            <a:ext cx="6462713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557170abcd_4_30:notes"/>
          <p:cNvSpPr txBox="1">
            <a:spLocks noGrp="1"/>
          </p:cNvSpPr>
          <p:nvPr>
            <p:ph type="body" idx="1"/>
          </p:nvPr>
        </p:nvSpPr>
        <p:spPr>
          <a:xfrm>
            <a:off x="673473" y="5188565"/>
            <a:ext cx="5387787" cy="424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65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21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63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59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t>18.08.2020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58.jpe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png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24" Type="http://schemas.openxmlformats.org/officeDocument/2006/relationships/image" Target="../media/image14.jpeg"/><Relationship Id="rId5" Type="http://schemas.openxmlformats.org/officeDocument/2006/relationships/image" Target="../media/image23.png"/><Relationship Id="rId15" Type="http://schemas.openxmlformats.org/officeDocument/2006/relationships/image" Target="../media/image33.jpg"/><Relationship Id="rId23" Type="http://schemas.openxmlformats.org/officeDocument/2006/relationships/hyperlink" Target="http://www.&#1084;&#1086;&#1085;&#1086;&#1075;&#1086;&#1088;&#1086;&#1076;&#1072;.&#1088;&#1092;/" TargetMode="External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оект «Прошагай город»">
            <a:extLst>
              <a:ext uri="{FF2B5EF4-FFF2-40B4-BE49-F238E27FC236}">
                <a16:creationId xmlns:a16="http://schemas.microsoft.com/office/drawing/2014/main" id="{A28902D1-0215-4B12-885A-66DA9618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8" y="-4428"/>
            <a:ext cx="6162438" cy="4121986"/>
          </a:xfrm>
          <a:prstGeom prst="rect">
            <a:avLst/>
          </a:prstGeom>
          <a:solidFill>
            <a:schemeClr val="bg1"/>
          </a:solidFill>
          <a:ln w="4762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1DB38C-F869-48A6-A7DC-412B2A1A30C1}"/>
              </a:ext>
            </a:extLst>
          </p:cNvPr>
          <p:cNvSpPr/>
          <p:nvPr/>
        </p:nvSpPr>
        <p:spPr>
          <a:xfrm>
            <a:off x="7904922" y="4605130"/>
            <a:ext cx="3988904" cy="1883510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1E20D78-2F15-41B8-9643-75AF0827E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174" y="4310525"/>
            <a:ext cx="7075198" cy="1225363"/>
          </a:xfrm>
        </p:spPr>
        <p:txBody>
          <a:bodyPr>
            <a:normAutofit/>
          </a:bodyPr>
          <a:lstStyle/>
          <a:p>
            <a:r>
              <a:rPr lang="ru-RU" sz="4800" dirty="0"/>
              <a:t>МОНОГОРОДА.РФ</a:t>
            </a:r>
            <a:br>
              <a:rPr lang="en-US" dirty="0"/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6A7368-1E8B-4908-81FB-4B3EAB2384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9" y="4639351"/>
            <a:ext cx="1801140" cy="1874158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DA1B5A7-C24C-400F-8A3D-C7948250665A}"/>
              </a:ext>
            </a:extLst>
          </p:cNvPr>
          <p:cNvSpPr txBox="1">
            <a:spLocks/>
          </p:cNvSpPr>
          <p:nvPr/>
        </p:nvSpPr>
        <p:spPr>
          <a:xfrm>
            <a:off x="248829" y="5278597"/>
            <a:ext cx="6536284" cy="12253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dirty="0"/>
              <a:t>НЕФИНАНСОВЫЕ МЕРЫ</a:t>
            </a:r>
          </a:p>
          <a:p>
            <a:pPr>
              <a:lnSpc>
                <a:spcPct val="100000"/>
              </a:lnSpc>
            </a:pPr>
            <a:r>
              <a:rPr lang="ru-RU" sz="3600" dirty="0"/>
              <a:t>ПОДДЕРЖКИ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8C2B9C1-5669-4C9A-ACDD-AD6C1E46634F}"/>
              </a:ext>
            </a:extLst>
          </p:cNvPr>
          <p:cNvGrpSpPr/>
          <p:nvPr/>
        </p:nvGrpSpPr>
        <p:grpSpPr>
          <a:xfrm>
            <a:off x="4692972" y="7363"/>
            <a:ext cx="7499028" cy="4137306"/>
            <a:chOff x="4692972" y="-15320"/>
            <a:chExt cx="7499028" cy="4137306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09A09A5F-4E53-493C-9978-C825333C7E3E}"/>
                </a:ext>
              </a:extLst>
            </p:cNvPr>
            <p:cNvSpPr/>
            <p:nvPr/>
          </p:nvSpPr>
          <p:spPr>
            <a:xfrm>
              <a:off x="7202556" y="-15320"/>
              <a:ext cx="4989444" cy="1221819"/>
            </a:xfrm>
            <a:prstGeom prst="rect">
              <a:avLst/>
            </a:prstGeom>
            <a:solidFill>
              <a:srgbClr val="20B2AA"/>
            </a:solidFill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Picture 6" descr="Картинки по запросу &quot;елабуга&quot;">
              <a:extLst>
                <a:ext uri="{FF2B5EF4-FFF2-40B4-BE49-F238E27FC236}">
                  <a16:creationId xmlns:a16="http://schemas.microsoft.com/office/drawing/2014/main" id="{02BB53F5-419C-42BE-BF45-E9EBA4B0D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886" y="0"/>
              <a:ext cx="6151114" cy="4121986"/>
            </a:xfrm>
            <a:prstGeom prst="flowChartManualInput">
              <a:avLst/>
            </a:prstGeom>
            <a:solidFill>
              <a:schemeClr val="bg1"/>
            </a:solidFill>
            <a:ln w="31750">
              <a:solidFill>
                <a:schemeClr val="bg1"/>
              </a:solidFill>
            </a:ln>
          </p:spPr>
        </p:pic>
        <p:pic>
          <p:nvPicPr>
            <p:cNvPr id="17" name="Picture 2" descr="https://invest-tagil.ru/upload/iblock/ade/tsentralnyy_fontan.jpg">
              <a:extLst>
                <a:ext uri="{FF2B5EF4-FFF2-40B4-BE49-F238E27FC236}">
                  <a16:creationId xmlns:a16="http://schemas.microsoft.com/office/drawing/2014/main" id="{AC736862-65B0-4F1C-8C02-504A5BB58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164" y="0"/>
              <a:ext cx="3056236" cy="2038507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2" descr="https://invest-tagil.ru/upload/iblock/2bf/mg_7596.jpg">
              <a:extLst>
                <a:ext uri="{FF2B5EF4-FFF2-40B4-BE49-F238E27FC236}">
                  <a16:creationId xmlns:a16="http://schemas.microsoft.com/office/drawing/2014/main" id="{A834F03F-2EA3-4A63-94C6-F33044B37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2972" y="2045522"/>
              <a:ext cx="3102619" cy="2069448"/>
            </a:xfrm>
            <a:prstGeom prst="rect">
              <a:avLst/>
            </a:prstGeom>
            <a:solidFill>
              <a:schemeClr val="bg1"/>
            </a:solidFill>
            <a:ln w="47625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7881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9B72CF-5EBC-43BD-B146-D59F4E28946A}"/>
              </a:ext>
            </a:extLst>
          </p:cNvPr>
          <p:cNvSpPr txBox="1"/>
          <p:nvPr/>
        </p:nvSpPr>
        <p:spPr>
          <a:xfrm>
            <a:off x="805399" y="1223779"/>
            <a:ext cx="849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ЗАЯВОК НА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УЛУЧШЕНИЕ МАТЕРИАЛЬНО-ТЕХНИЧЕСКОЙ БАЗЫ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УЧРЕЖДЕНИЙ СПО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547B8C-2E65-4802-8ACA-039C86F6B2D3}"/>
              </a:ext>
            </a:extLst>
          </p:cNvPr>
          <p:cNvSpPr txBox="1"/>
          <p:nvPr/>
        </p:nvSpPr>
        <p:spPr>
          <a:xfrm>
            <a:off x="1315706" y="1829231"/>
            <a:ext cx="432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Профессиональных образовательных организаций – получатели грантовой поддержки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28A146-C957-4789-84A9-AE145FBD5D3F}"/>
              </a:ext>
            </a:extLst>
          </p:cNvPr>
          <p:cNvSpPr txBox="1"/>
          <p:nvPr/>
        </p:nvSpPr>
        <p:spPr>
          <a:xfrm>
            <a:off x="5639172" y="1725967"/>
            <a:ext cx="204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9804F9-A68B-41AC-99F1-F4DD9E2825AB}"/>
              </a:ext>
            </a:extLst>
          </p:cNvPr>
          <p:cNvSpPr txBox="1"/>
          <p:nvPr/>
        </p:nvSpPr>
        <p:spPr>
          <a:xfrm>
            <a:off x="5648685" y="2102017"/>
            <a:ext cx="20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5C9879-C11D-4692-A25E-C2DB2447A71D}"/>
              </a:ext>
            </a:extLst>
          </p:cNvPr>
          <p:cNvSpPr txBox="1"/>
          <p:nvPr/>
        </p:nvSpPr>
        <p:spPr>
          <a:xfrm>
            <a:off x="805399" y="2949124"/>
            <a:ext cx="4044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«ЯНДЕКС. УЧЕБНИК» </a:t>
            </a:r>
            <a:r>
              <a:rPr lang="ru-RU" sz="1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с заданиями по русскому языку и математике для 1–5 классов с автоматической проверкой ответов и мгновенной обратной связью для учеников 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E972539-E99B-4A96-A01F-C81C1E56EB40}"/>
              </a:ext>
            </a:extLst>
          </p:cNvPr>
          <p:cNvSpPr/>
          <p:nvPr/>
        </p:nvSpPr>
        <p:spPr>
          <a:xfrm>
            <a:off x="4772080" y="2952366"/>
            <a:ext cx="4165030" cy="654716"/>
          </a:xfrm>
          <a:prstGeom prst="rect">
            <a:avLst/>
          </a:prstGeom>
          <a:noFill/>
          <a:ln w="2222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83A28AA0-DF1F-4B20-B653-03AE9FFBD891}"/>
              </a:ext>
            </a:extLst>
          </p:cNvPr>
          <p:cNvCxnSpPr>
            <a:cxnSpLocks/>
          </p:cNvCxnSpPr>
          <p:nvPr/>
        </p:nvCxnSpPr>
        <p:spPr>
          <a:xfrm>
            <a:off x="456530" y="1608624"/>
            <a:ext cx="1203" cy="1575913"/>
          </a:xfrm>
          <a:prstGeom prst="line">
            <a:avLst/>
          </a:prstGeom>
          <a:ln w="1905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C9DEE10-9B5A-4791-B2E2-9FA8D67AE842}"/>
              </a:ext>
            </a:extLst>
          </p:cNvPr>
          <p:cNvSpPr/>
          <p:nvPr/>
        </p:nvSpPr>
        <p:spPr>
          <a:xfrm>
            <a:off x="1276118" y="1835169"/>
            <a:ext cx="4281280" cy="600342"/>
          </a:xfrm>
          <a:prstGeom prst="rect">
            <a:avLst/>
          </a:prstGeom>
          <a:noFill/>
          <a:ln w="2222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066D47C-3ACD-4F30-8C02-F0D146D0F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9"/>
          <a:stretch/>
        </p:blipFill>
        <p:spPr>
          <a:xfrm>
            <a:off x="646394" y="1881955"/>
            <a:ext cx="592474" cy="484830"/>
          </a:xfrm>
          <a:prstGeom prst="rect">
            <a:avLst/>
          </a:prstGeom>
        </p:spPr>
      </p:pic>
      <p:sp>
        <p:nvSpPr>
          <p:cNvPr id="20" name="Пятиугольник 26">
            <a:extLst>
              <a:ext uri="{FF2B5EF4-FFF2-40B4-BE49-F238E27FC236}">
                <a16:creationId xmlns:a16="http://schemas.microsoft.com/office/drawing/2014/main" id="{4DC2D055-2090-4607-9930-7A3AF2E99AD1}"/>
              </a:ext>
            </a:extLst>
          </p:cNvPr>
          <p:cNvSpPr/>
          <p:nvPr/>
        </p:nvSpPr>
        <p:spPr>
          <a:xfrm>
            <a:off x="378218" y="1245827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Пятиугольник 26">
            <a:extLst>
              <a:ext uri="{FF2B5EF4-FFF2-40B4-BE49-F238E27FC236}">
                <a16:creationId xmlns:a16="http://schemas.microsoft.com/office/drawing/2014/main" id="{2A8DDC11-3E7A-4A82-A823-616AFD58B671}"/>
              </a:ext>
            </a:extLst>
          </p:cNvPr>
          <p:cNvSpPr/>
          <p:nvPr/>
        </p:nvSpPr>
        <p:spPr>
          <a:xfrm>
            <a:off x="378218" y="323120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EBA23-2E9C-4A0E-AA7E-81D703C52D09}"/>
              </a:ext>
            </a:extLst>
          </p:cNvPr>
          <p:cNvSpPr txBox="1"/>
          <p:nvPr/>
        </p:nvSpPr>
        <p:spPr>
          <a:xfrm>
            <a:off x="4772080" y="2999639"/>
            <a:ext cx="4165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en-US" sz="1400" b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400" b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учителей и </a:t>
            </a:r>
            <a:r>
              <a:rPr lang="ru-RU" sz="14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1400" b="1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14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учеников моногородов занимаются с </a:t>
            </a:r>
            <a:r>
              <a:rPr lang="ru-RU" sz="1400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Я.Учебником</a:t>
            </a:r>
            <a:endParaRPr lang="ru-RU" sz="1400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1B591-F2BE-4556-A722-D048D66C784F}"/>
              </a:ext>
            </a:extLst>
          </p:cNvPr>
          <p:cNvSpPr txBox="1"/>
          <p:nvPr/>
        </p:nvSpPr>
        <p:spPr>
          <a:xfrm>
            <a:off x="805399" y="5380128"/>
            <a:ext cx="7629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С ЯНДЕКС.ТАКСИ          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«Социальное такси для ветеранов ВОВ»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CE363A-D92F-4016-B47E-0D81DD243463}"/>
              </a:ext>
            </a:extLst>
          </p:cNvPr>
          <p:cNvSpPr txBox="1"/>
          <p:nvPr/>
        </p:nvSpPr>
        <p:spPr>
          <a:xfrm>
            <a:off x="2132756" y="5964644"/>
            <a:ext cx="1269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165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435D6-1EE0-40DA-8232-9DDC25C5E97F}"/>
              </a:ext>
            </a:extLst>
          </p:cNvPr>
          <p:cNvSpPr/>
          <p:nvPr/>
        </p:nvSpPr>
        <p:spPr>
          <a:xfrm>
            <a:off x="931817" y="5923605"/>
            <a:ext cx="4659329" cy="641314"/>
          </a:xfrm>
          <a:prstGeom prst="rect">
            <a:avLst/>
          </a:prstGeom>
          <a:noFill/>
          <a:ln w="2222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E81CE-4276-409F-AA15-932B545D9092}"/>
              </a:ext>
            </a:extLst>
          </p:cNvPr>
          <p:cNvSpPr txBox="1"/>
          <p:nvPr/>
        </p:nvSpPr>
        <p:spPr>
          <a:xfrm>
            <a:off x="3798797" y="5939539"/>
            <a:ext cx="1337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en-US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0F23BB-2B0A-4F87-8C49-B705451DEED1}"/>
              </a:ext>
            </a:extLst>
          </p:cNvPr>
          <p:cNvSpPr txBox="1"/>
          <p:nvPr/>
        </p:nvSpPr>
        <p:spPr>
          <a:xfrm>
            <a:off x="805399" y="3961465"/>
            <a:ext cx="3041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«ДЕНЬ КАЧЕСТВА»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D1B9E0-FF58-4850-9BE4-7A82A7C29FE4}"/>
              </a:ext>
            </a:extLst>
          </p:cNvPr>
          <p:cNvSpPr txBox="1"/>
          <p:nvPr/>
        </p:nvSpPr>
        <p:spPr>
          <a:xfrm>
            <a:off x="3795504" y="3951775"/>
            <a:ext cx="536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Образовательная акция по проведению Уроков качества в школах для учеников 5-6 классов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840D18A-AA64-4825-8826-7DDCD2BE950E}"/>
              </a:ext>
            </a:extLst>
          </p:cNvPr>
          <p:cNvGrpSpPr/>
          <p:nvPr/>
        </p:nvGrpSpPr>
        <p:grpSpPr>
          <a:xfrm>
            <a:off x="860189" y="4477355"/>
            <a:ext cx="8076920" cy="817537"/>
            <a:chOff x="1347427" y="1683485"/>
            <a:chExt cx="8076920" cy="81753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7DB093-144F-4308-8A79-8760162D762C}"/>
                </a:ext>
              </a:extLst>
            </p:cNvPr>
            <p:cNvSpPr txBox="1"/>
            <p:nvPr/>
          </p:nvSpPr>
          <p:spPr>
            <a:xfrm>
              <a:off x="2212947" y="1733447"/>
              <a:ext cx="1392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150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моногородов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96E08F-491D-4C29-8DAC-076C9BEFB846}"/>
                </a:ext>
              </a:extLst>
            </p:cNvPr>
            <p:cNvSpPr txBox="1"/>
            <p:nvPr/>
          </p:nvSpPr>
          <p:spPr>
            <a:xfrm>
              <a:off x="7351651" y="1700803"/>
              <a:ext cx="196812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1390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образовательных учреждений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DA6656-95B5-4CD3-8E0D-4DBB6DA032A1}"/>
                </a:ext>
              </a:extLst>
            </p:cNvPr>
            <p:cNvSpPr txBox="1"/>
            <p:nvPr/>
          </p:nvSpPr>
          <p:spPr>
            <a:xfrm>
              <a:off x="4727671" y="1699597"/>
              <a:ext cx="193060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143 </a:t>
              </a:r>
              <a:r>
                <a:rPr lang="ru-RU" sz="12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тысячи</a:t>
              </a:r>
              <a:r>
                <a:rPr lang="ru-RU" sz="12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школьников и учителей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9105EC1-5020-4FD8-97F7-6AB58F7EE636}"/>
                </a:ext>
              </a:extLst>
            </p:cNvPr>
            <p:cNvSpPr/>
            <p:nvPr/>
          </p:nvSpPr>
          <p:spPr>
            <a:xfrm>
              <a:off x="4034294" y="1690906"/>
              <a:ext cx="2605220" cy="792798"/>
            </a:xfrm>
            <a:prstGeom prst="rect">
              <a:avLst/>
            </a:prstGeom>
            <a:noFill/>
            <a:ln w="222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0454F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CED1C1B-01C7-4702-BB20-E96887890836}"/>
                </a:ext>
              </a:extLst>
            </p:cNvPr>
            <p:cNvSpPr/>
            <p:nvPr/>
          </p:nvSpPr>
          <p:spPr>
            <a:xfrm>
              <a:off x="6819127" y="1684617"/>
              <a:ext cx="2605220" cy="810427"/>
            </a:xfrm>
            <a:prstGeom prst="rect">
              <a:avLst/>
            </a:prstGeom>
            <a:noFill/>
            <a:ln w="222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0454F"/>
                </a:solidFill>
              </a:endParaRP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54053A8-109D-4079-8003-8857368E8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08"/>
            <a:stretch/>
          </p:blipFill>
          <p:spPr>
            <a:xfrm>
              <a:off x="1558534" y="1781385"/>
              <a:ext cx="635090" cy="516914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1DE1107-1AD8-429B-8981-B4DBD9F59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20"/>
            <a:stretch/>
          </p:blipFill>
          <p:spPr>
            <a:xfrm>
              <a:off x="4138402" y="1764956"/>
              <a:ext cx="586192" cy="474695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0624BC3-E5C3-4AD3-A6C4-FB9AA1408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88"/>
            <a:stretch/>
          </p:blipFill>
          <p:spPr>
            <a:xfrm>
              <a:off x="6909751" y="1795623"/>
              <a:ext cx="448875" cy="383394"/>
            </a:xfrm>
            <a:prstGeom prst="rect">
              <a:avLst/>
            </a:prstGeom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739EF83-BE47-43F4-B36D-A29482AE735D}"/>
                </a:ext>
              </a:extLst>
            </p:cNvPr>
            <p:cNvSpPr/>
            <p:nvPr/>
          </p:nvSpPr>
          <p:spPr>
            <a:xfrm>
              <a:off x="1347427" y="1683485"/>
              <a:ext cx="2605220" cy="800219"/>
            </a:xfrm>
            <a:prstGeom prst="rect">
              <a:avLst/>
            </a:prstGeom>
            <a:noFill/>
            <a:ln w="222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30454F"/>
                </a:solidFill>
              </a:endParaRPr>
            </a:p>
          </p:txBody>
        </p:sp>
      </p:grp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83DB110-AB5D-410E-B1D2-DC975F868D73}"/>
              </a:ext>
            </a:extLst>
          </p:cNvPr>
          <p:cNvCxnSpPr>
            <a:cxnSpLocks/>
          </p:cNvCxnSpPr>
          <p:nvPr/>
        </p:nvCxnSpPr>
        <p:spPr>
          <a:xfrm>
            <a:off x="456530" y="4496264"/>
            <a:ext cx="1203" cy="1575913"/>
          </a:xfrm>
          <a:prstGeom prst="line">
            <a:avLst/>
          </a:prstGeom>
          <a:ln w="19050">
            <a:solidFill>
              <a:srgbClr val="20B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ятиугольник 26">
            <a:extLst>
              <a:ext uri="{FF2B5EF4-FFF2-40B4-BE49-F238E27FC236}">
                <a16:creationId xmlns:a16="http://schemas.microsoft.com/office/drawing/2014/main" id="{0F8457C9-47D8-4673-88AA-70B860C7D17A}"/>
              </a:ext>
            </a:extLst>
          </p:cNvPr>
          <p:cNvSpPr/>
          <p:nvPr/>
        </p:nvSpPr>
        <p:spPr>
          <a:xfrm>
            <a:off x="378218" y="4133467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ятиугольник 26">
            <a:extLst>
              <a:ext uri="{FF2B5EF4-FFF2-40B4-BE49-F238E27FC236}">
                <a16:creationId xmlns:a16="http://schemas.microsoft.com/office/drawing/2014/main" id="{C32D5729-6491-46BC-B507-91AF0294C350}"/>
              </a:ext>
            </a:extLst>
          </p:cNvPr>
          <p:cNvSpPr/>
          <p:nvPr/>
        </p:nvSpPr>
        <p:spPr>
          <a:xfrm>
            <a:off x="378218" y="611884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454350-AD9C-435D-878F-25AAB76547B3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913A7A-4FD0-4CA0-8E16-1B59FD4D50BA}"/>
              </a:ext>
            </a:extLst>
          </p:cNvPr>
          <p:cNvSpPr txBox="1"/>
          <p:nvPr/>
        </p:nvSpPr>
        <p:spPr>
          <a:xfrm>
            <a:off x="199012" y="435100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ИНЫЕ НЕФИНАНСОВЫЕ МЕРЫ ПОДДЕРЖКИ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018247-D02F-4924-A37D-F79E1316BF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3FCFCE-2184-4056-A215-D6164E4D6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00"/>
          <a:stretch/>
        </p:blipFill>
        <p:spPr>
          <a:xfrm>
            <a:off x="1118724" y="5997969"/>
            <a:ext cx="587662" cy="44015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B275C5D-C0EC-4D6A-A750-3B8BE39381FD}"/>
              </a:ext>
            </a:extLst>
          </p:cNvPr>
          <p:cNvGrpSpPr/>
          <p:nvPr/>
        </p:nvGrpSpPr>
        <p:grpSpPr>
          <a:xfrm>
            <a:off x="9650120" y="1097856"/>
            <a:ext cx="2360008" cy="5480461"/>
            <a:chOff x="9683440" y="1043853"/>
            <a:chExt cx="2360008" cy="54804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B436690F-3775-445B-8B37-C116E9ACA654}"/>
                </a:ext>
              </a:extLst>
            </p:cNvPr>
            <p:cNvSpPr/>
            <p:nvPr/>
          </p:nvSpPr>
          <p:spPr>
            <a:xfrm>
              <a:off x="9683440" y="1043853"/>
              <a:ext cx="2360008" cy="5480461"/>
            </a:xfrm>
            <a:prstGeom prst="rect">
              <a:avLst/>
            </a:prstGeom>
            <a:solidFill>
              <a:srgbClr val="55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Picture 4" descr="Картинки по запросу &quot;,B,KBJNTRF FVCNTHLFVF&quot;">
              <a:extLst>
                <a:ext uri="{FF2B5EF4-FFF2-40B4-BE49-F238E27FC236}">
                  <a16:creationId xmlns:a16="http://schemas.microsoft.com/office/drawing/2014/main" id="{4B7F9375-F875-4344-A4E0-E2D8E5BDE9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6" b="6360"/>
            <a:stretch/>
          </p:blipFill>
          <p:spPr bwMode="auto">
            <a:xfrm>
              <a:off x="9763877" y="2455402"/>
              <a:ext cx="2189980" cy="12502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i.mycdn.me/i?r=AzEPZsRbOZEKgBhR0XGMT1RkfKNiW94y1yBu80uEe1UOhqaKTM5SRkZCeTgDn6uOyic">
              <a:extLst>
                <a:ext uri="{FF2B5EF4-FFF2-40B4-BE49-F238E27FC236}">
                  <a16:creationId xmlns:a16="http://schemas.microsoft.com/office/drawing/2014/main" id="{EEFD8E41-B6D3-44F2-B85B-FCCC8639B6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61"/>
            <a:stretch/>
          </p:blipFill>
          <p:spPr bwMode="auto">
            <a:xfrm>
              <a:off x="9752689" y="5107639"/>
              <a:ext cx="2201168" cy="1332221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0203916-E4E1-4C0C-9398-1BDBB9DE2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r="14853"/>
            <a:stretch/>
          </p:blipFill>
          <p:spPr>
            <a:xfrm>
              <a:off x="9758296" y="3765843"/>
              <a:ext cx="2183587" cy="12822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26" name="Picture 2" descr="Контрольно-счетная палата Приморского края - Контрольно-счётная ...">
              <a:extLst>
                <a:ext uri="{FF2B5EF4-FFF2-40B4-BE49-F238E27FC236}">
                  <a16:creationId xmlns:a16="http://schemas.microsoft.com/office/drawing/2014/main" id="{C3E22AE8-6BDE-4597-8C84-7A2A11317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3877" y="1108724"/>
              <a:ext cx="2178006" cy="128893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EE7C50-4374-4E2F-B563-F6E793C88B3D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A2F46-9A69-4F52-BB0C-B8F4559D9F3F}"/>
              </a:ext>
            </a:extLst>
          </p:cNvPr>
          <p:cNvSpPr txBox="1"/>
          <p:nvPr/>
        </p:nvSpPr>
        <p:spPr>
          <a:xfrm>
            <a:off x="11557828" y="6118846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DBAF3E0-2832-4425-80A2-70D33FECE056}"/>
              </a:ext>
            </a:extLst>
          </p:cNvPr>
          <p:cNvSpPr/>
          <p:nvPr/>
        </p:nvSpPr>
        <p:spPr>
          <a:xfrm>
            <a:off x="5308530" y="6013999"/>
            <a:ext cx="3234579" cy="424126"/>
          </a:xfrm>
          <a:prstGeom prst="rect">
            <a:avLst/>
          </a:prstGeom>
          <a:solidFill>
            <a:schemeClr val="bg1"/>
          </a:solidFill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Миасс, Озерск, Первоуральск </a:t>
            </a:r>
          </a:p>
        </p:txBody>
      </p:sp>
    </p:spTree>
    <p:extLst>
      <p:ext uri="{BB962C8B-B14F-4D97-AF65-F5344CB8AC3E}">
        <p14:creationId xmlns:p14="http://schemas.microsoft.com/office/powerpoint/2010/main" val="36203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9397698" y="1524000"/>
            <a:ext cx="2019037" cy="3018067"/>
          </a:xfrm>
          <a:prstGeom prst="rect">
            <a:avLst/>
          </a:prstGeom>
          <a:noFill/>
          <a:ln w="73025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6" y="1578150"/>
            <a:ext cx="6406705" cy="36265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88541" y="1608838"/>
            <a:ext cx="1743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44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      </a:t>
            </a:r>
            <a:r>
              <a:rPr lang="ru-RU" sz="4400" b="1" u="sng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4400" b="1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0945" y="1578150"/>
            <a:ext cx="2065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275" y="2861365"/>
            <a:ext cx="1657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b="1" dirty="0">
              <a:solidFill>
                <a:srgbClr val="2F44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567" y="3399973"/>
            <a:ext cx="219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жителей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5706" y="4064260"/>
            <a:ext cx="2231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400" b="1" dirty="0">
                <a:solidFill>
                  <a:srgbClr val="2F44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9535" y="4664513"/>
            <a:ext cx="292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объектов</a:t>
            </a:r>
          </a:p>
        </p:txBody>
      </p:sp>
      <p:pic>
        <p:nvPicPr>
          <p:cNvPr id="8208" name="Picture 16" descr="ÐÐ°ÑÑÐ¸Ð½ÐºÐ¸ Ð¿Ð¾ Ð·Ð°Ð¿ÑÐ¾ÑÑ google map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60" y="2577189"/>
            <a:ext cx="3468179" cy="88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ÐÐ°ÑÑÐ¸Ð½ÐºÐ¸ Ð¿Ð¾ Ð·Ð°Ð¿ÑÐ¾ÑÑ ÑÐ½Ð´ÐµÐºÑ ÐºÐ°ÑÑÑ Ð»Ð¾Ð³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89" y="2497882"/>
            <a:ext cx="1248010" cy="8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148" y="1316880"/>
            <a:ext cx="970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AFAB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6738" y="1355874"/>
            <a:ext cx="20658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крупных городов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77474" y="4949272"/>
            <a:ext cx="223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8760" y="5122959"/>
            <a:ext cx="186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МСП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2840" y="5100477"/>
            <a:ext cx="1059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т.ч.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CB9FA5-9761-45B3-AD7C-42E37E9FC64F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D24AA-2FF6-46F7-B36A-A22C50684716}"/>
              </a:ext>
            </a:extLst>
          </p:cNvPr>
          <p:cNvSpPr txBox="1"/>
          <p:nvPr/>
        </p:nvSpPr>
        <p:spPr>
          <a:xfrm>
            <a:off x="199012" y="435100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«ПРОШАГАЙ ГОРОД»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677" y="127691"/>
            <a:ext cx="732856" cy="7625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B4D6C4-0A56-4668-9DF8-4A789B06EBB4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462649-859F-4AB9-8B39-C1B2A761F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17" y="992129"/>
            <a:ext cx="4403608" cy="33027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E4133C-C5C5-465E-9F4B-14FCAA32B4AB}"/>
              </a:ext>
            </a:extLst>
          </p:cNvPr>
          <p:cNvSpPr txBox="1"/>
          <p:nvPr/>
        </p:nvSpPr>
        <p:spPr>
          <a:xfrm>
            <a:off x="11681792" y="6332705"/>
            <a:ext cx="510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973"/>
                </a:solidFill>
              </a:rPr>
              <a:t>10</a:t>
            </a:r>
            <a:endParaRPr lang="ru-RU" dirty="0">
              <a:solidFill>
                <a:srgbClr val="556973"/>
              </a:solidFill>
            </a:endParaRPr>
          </a:p>
        </p:txBody>
      </p:sp>
      <p:pic>
        <p:nvPicPr>
          <p:cNvPr id="2056" name="Picture 8" descr="Квест «Прошагай город» собрал более сотни участников в Миассе ...">
            <a:extLst>
              <a:ext uri="{FF2B5EF4-FFF2-40B4-BE49-F238E27FC236}">
                <a16:creationId xmlns:a16="http://schemas.microsoft.com/office/drawing/2014/main" id="{BECFC944-321E-436B-B3CE-2A3EC0003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26430" r="2242" b="14178"/>
          <a:stretch/>
        </p:blipFill>
        <p:spPr bwMode="auto">
          <a:xfrm>
            <a:off x="4696808" y="4195816"/>
            <a:ext cx="5603162" cy="241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4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1340" y="2045020"/>
            <a:ext cx="3902007" cy="2663274"/>
          </a:xfrm>
          <a:prstGeom prst="rect">
            <a:avLst/>
          </a:prstGeom>
          <a:noFill/>
          <a:ln w="73025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xn--80afd4affbbat.xn--p1ai/upload/iblock/ec8/%D0%9D%D0%B0%D0%B1%D0%A7%D0%B5%D0%BB%D0%BD%D1%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00" y="1309323"/>
            <a:ext cx="4786944" cy="3191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10-м Всемирном форуме городов (World Urban Forum) в Абу-Даб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 b="21747"/>
          <a:stretch/>
        </p:blipFill>
        <p:spPr bwMode="auto">
          <a:xfrm>
            <a:off x="8297425" y="835311"/>
            <a:ext cx="2271957" cy="131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68015" y="2058527"/>
            <a:ext cx="37634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«Прошагай город» </a:t>
            </a:r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победитель конкурса городских проектов АСИ </a:t>
            </a:r>
          </a:p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программы</a:t>
            </a:r>
          </a:p>
          <a:p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«100 городских лидеров»</a:t>
            </a:r>
          </a:p>
          <a:p>
            <a:endParaRPr lang="ru-RU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 проекта на </a:t>
            </a:r>
          </a:p>
          <a:p>
            <a:r>
              <a:rPr lang="ru-RU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10-м Всемирном форуме городов 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(World </a:t>
            </a:r>
            <a:r>
              <a:rPr lang="ru-RU" sz="2000" dirty="0" err="1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</a:t>
            </a:r>
            <a:r>
              <a:rPr lang="ru-RU" sz="2000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r>
              <a:rPr lang="ru-RU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Абу-Даби.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086" y="5985024"/>
            <a:ext cx="6177957" cy="452388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земной ша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1" y="5797816"/>
            <a:ext cx="773317" cy="7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5982" y="5941680"/>
            <a:ext cx="2499427" cy="44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ПРОШАГАЙ ГОРОД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9459" y="1280675"/>
            <a:ext cx="2473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Совместное Мероприятие с </a:t>
            </a:r>
            <a:r>
              <a:rPr lang="en-US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Russia</a:t>
            </a:r>
            <a:r>
              <a:rPr lang="ru-RU" sz="1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«Цифровые технологии в туризме. Итоги проекта «Прошагай город»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0014" y="6450596"/>
            <a:ext cx="8006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*внутренние данные МОНОГОРОДА.РФ, подготовленные на основании информации от ОМСУ в регионах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5539" y="4728249"/>
            <a:ext cx="5111488" cy="98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7596A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Влияние проекта на туристическую отрасль*: </a:t>
            </a:r>
          </a:p>
          <a:p>
            <a:pPr marL="285750" marR="71755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загрузка отелей выросла почти на </a:t>
            </a:r>
            <a:r>
              <a:rPr lang="ru-RU" sz="1400" b="1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marR="71755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посещаемость музеев – на </a:t>
            </a:r>
            <a:r>
              <a:rPr lang="ru-RU" sz="1400" b="1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15%</a:t>
            </a: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marR="71755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посещаемость событийных мероприятий – на </a:t>
            </a:r>
            <a:r>
              <a:rPr lang="ru-RU" sz="1400" b="1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17%</a:t>
            </a:r>
            <a:r>
              <a:rPr lang="ru-RU" sz="1400" dirty="0">
                <a:solidFill>
                  <a:srgbClr val="4663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CC82338-F539-480E-959F-EAD80AF12C2C}"/>
              </a:ext>
            </a:extLst>
          </p:cNvPr>
          <p:cNvGrpSpPr/>
          <p:nvPr/>
        </p:nvGrpSpPr>
        <p:grpSpPr>
          <a:xfrm>
            <a:off x="7630314" y="5593249"/>
            <a:ext cx="3606178" cy="569998"/>
            <a:chOff x="7813537" y="5270135"/>
            <a:chExt cx="3606178" cy="569998"/>
          </a:xfrm>
        </p:grpSpPr>
        <p:sp>
          <p:nvSpPr>
            <p:cNvPr id="22" name="TextBox 21"/>
            <p:cNvSpPr txBox="1"/>
            <p:nvPr/>
          </p:nvSpPr>
          <p:spPr>
            <a:xfrm>
              <a:off x="7813537" y="5278140"/>
              <a:ext cx="24362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400" b="1" dirty="0">
                  <a:solidFill>
                    <a:srgbClr val="46637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Рост</a:t>
              </a:r>
              <a:r>
                <a:rPr lang="ru-RU" sz="1400" dirty="0">
                  <a:solidFill>
                    <a:srgbClr val="46637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интереса к городам* </a:t>
              </a:r>
              <a:r>
                <a:rPr lang="ru-RU" sz="1200" dirty="0">
                  <a:solidFill>
                    <a:srgbClr val="46637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(по количеству запросов)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249755" y="5293524"/>
              <a:ext cx="1102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22%</a:t>
              </a:r>
              <a:r>
                <a:rPr lang="ru-RU" sz="1400" b="1" dirty="0">
                  <a:solidFill>
                    <a:srgbClr val="20B2AA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813537" y="5270135"/>
              <a:ext cx="3606178" cy="569998"/>
            </a:xfrm>
            <a:prstGeom prst="rect">
              <a:avLst/>
            </a:prstGeom>
            <a:noFill/>
            <a:ln w="222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AF08E4-B2FC-43B9-B423-7E99B0F8C2BA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85B57-AF6E-4563-AF1D-A3111A85BAA4}"/>
              </a:ext>
            </a:extLst>
          </p:cNvPr>
          <p:cNvSpPr txBox="1"/>
          <p:nvPr/>
        </p:nvSpPr>
        <p:spPr>
          <a:xfrm>
            <a:off x="199012" y="435100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«ПРОШАГАЙ ГОРОД»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07458-E9F0-4F8D-B49B-CF54B48B46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F6DC59-F98A-4B18-9478-46866B2A700F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pic>
        <p:nvPicPr>
          <p:cNvPr id="13" name="Рисунок 12" descr="Изображение выглядит как рисунок, игра&#10;&#10;Автоматически созданное описание">
            <a:extLst>
              <a:ext uri="{FF2B5EF4-FFF2-40B4-BE49-F238E27FC236}">
                <a16:creationId xmlns:a16="http://schemas.microsoft.com/office/drawing/2014/main" id="{68515FA9-1CD2-4A01-BC1B-BC6CCAD614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6" y="2951078"/>
            <a:ext cx="1384995" cy="13849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AA96D1-50E6-4BAF-8243-2B40FA7AE225}"/>
              </a:ext>
            </a:extLst>
          </p:cNvPr>
          <p:cNvSpPr txBox="1"/>
          <p:nvPr/>
        </p:nvSpPr>
        <p:spPr>
          <a:xfrm>
            <a:off x="11688417" y="6253459"/>
            <a:ext cx="43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973"/>
                </a:solidFill>
              </a:rPr>
              <a:t>11</a:t>
            </a:r>
            <a:endParaRPr lang="ru-RU" dirty="0">
              <a:solidFill>
                <a:srgbClr val="556973"/>
              </a:solidFill>
            </a:endParaRPr>
          </a:p>
        </p:txBody>
      </p:sp>
      <p:pic>
        <p:nvPicPr>
          <p:cNvPr id="11" name="Picture 2" descr="Главу Саткинского района наградили за участие в проекте «Прошагай ...">
            <a:extLst>
              <a:ext uri="{FF2B5EF4-FFF2-40B4-BE49-F238E27FC236}">
                <a16:creationId xmlns:a16="http://schemas.microsoft.com/office/drawing/2014/main" id="{B9ED5123-472C-4028-929A-86316780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2" y="290104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6113508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67432" y="4712689"/>
            <a:ext cx="1667068" cy="1735736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202879" y="5414124"/>
            <a:ext cx="5246913" cy="1443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000" dirty="0"/>
              <a:t>Тел. +7 (495) 734 79 19</a:t>
            </a:r>
          </a:p>
          <a:p>
            <a:pPr algn="l">
              <a:lnSpc>
                <a:spcPct val="150000"/>
              </a:lnSpc>
            </a:pPr>
            <a:r>
              <a:rPr lang="en-US" sz="2000" dirty="0"/>
              <a:t>E-mail</a:t>
            </a:r>
            <a:r>
              <a:rPr lang="ru-RU" sz="2000" dirty="0"/>
              <a:t>: </a:t>
            </a:r>
            <a:r>
              <a:rPr lang="en-US" sz="2000" dirty="0"/>
              <a:t>info@monogorodarf.ru</a:t>
            </a:r>
            <a:endParaRPr lang="ru-RU" sz="2000" dirty="0"/>
          </a:p>
        </p:txBody>
      </p:sp>
      <p:pic>
        <p:nvPicPr>
          <p:cNvPr id="1026" name="Picture 2" descr="https://media-private.canva.com/MADerFvwtiM/1/screen_3x.jpg?response-expires=Mon%2C%2030%20Sep%202019%2008%3A38%3A30%20GMT&amp;X-Amz-Algorithm=AWS4-HMAC-SHA256&amp;X-Amz-Date=20190930T061211Z&amp;X-Amz-SignedHeaders=host&amp;X-Amz-Expires=8778&amp;X-Amz-Credential=AKIAJWF6QO3UH4PAAJ6Q%2F20190930%2Fus-east-1%2Fs3%2Faws4_request&amp;X-Amz-Signature=0d23076708c5f83588d1c0b153d4994a37953645c55218756c419e6c14e0d23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/>
          <a:stretch/>
        </p:blipFill>
        <p:spPr bwMode="auto">
          <a:xfrm>
            <a:off x="0" y="1"/>
            <a:ext cx="61135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CCC80E-B96F-431C-B2D1-5F6FD37B893A}"/>
              </a:ext>
            </a:extLst>
          </p:cNvPr>
          <p:cNvSpPr/>
          <p:nvPr/>
        </p:nvSpPr>
        <p:spPr>
          <a:xfrm>
            <a:off x="8295861" y="3898139"/>
            <a:ext cx="3465443" cy="1735736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2879" y="3898139"/>
            <a:ext cx="5246913" cy="1443876"/>
          </a:xfrm>
        </p:spPr>
        <p:txBody>
          <a:bodyPr>
            <a:noAutofit/>
          </a:bodyPr>
          <a:lstStyle/>
          <a:p>
            <a:pPr algn="l"/>
            <a:br>
              <a:rPr lang="ru-RU" sz="3200" dirty="0"/>
            </a:br>
            <a:r>
              <a:rPr lang="ru-RU" sz="2800" dirty="0"/>
              <a:t>Некоммерческая организация </a:t>
            </a:r>
            <a:r>
              <a:rPr lang="ru-RU" sz="3600" dirty="0"/>
              <a:t>«Фонд развития моногородов»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888E2-6823-45C1-9688-8B5F0772F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527" y="294707"/>
            <a:ext cx="1786416" cy="18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469735-00AF-4D75-89E2-F70A678EC105}"/>
              </a:ext>
            </a:extLst>
          </p:cNvPr>
          <p:cNvSpPr/>
          <p:nvPr/>
        </p:nvSpPr>
        <p:spPr>
          <a:xfrm>
            <a:off x="931817" y="1173893"/>
            <a:ext cx="4057625" cy="5264232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D07FFC-40A6-40A7-B939-00187ED17730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0AB16-F09C-43FE-9AC7-6E63EE34E692}"/>
              </a:ext>
            </a:extLst>
          </p:cNvPr>
          <p:cNvSpPr txBox="1"/>
          <p:nvPr/>
        </p:nvSpPr>
        <p:spPr>
          <a:xfrm>
            <a:off x="223343" y="448241"/>
            <a:ext cx="1189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Проектный офис: взаимодействие с институтами развития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4E8B90C-3B1E-423A-A704-C393A4B0CF93}"/>
              </a:ext>
            </a:extLst>
          </p:cNvPr>
          <p:cNvSpPr txBox="1">
            <a:spLocks/>
          </p:cNvSpPr>
          <p:nvPr/>
        </p:nvSpPr>
        <p:spPr>
          <a:xfrm>
            <a:off x="1694980" y="1277561"/>
            <a:ext cx="2906941" cy="173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9600" b="1" dirty="0">
                <a:solidFill>
                  <a:srgbClr val="30454F"/>
                </a:solidFill>
              </a:rPr>
              <a:t>140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E0DAA0-B59C-48F3-A0BE-1D498C0B4F02}"/>
              </a:ext>
            </a:extLst>
          </p:cNvPr>
          <p:cNvSpPr txBox="1">
            <a:spLocks/>
          </p:cNvSpPr>
          <p:nvPr/>
        </p:nvSpPr>
        <p:spPr>
          <a:xfrm>
            <a:off x="1414168" y="2702440"/>
            <a:ext cx="3049816" cy="90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30454F"/>
                </a:solidFill>
              </a:rPr>
              <a:t>ОСНОВНЫХ МЕР </a:t>
            </a:r>
          </a:p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30454F"/>
                </a:solidFill>
              </a:rPr>
              <a:t>ПОДДЕРЖКИ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5994BA-1091-4013-AF09-6F539D6C8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0" y="3731886"/>
            <a:ext cx="2373618" cy="26008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BF1303-6C78-4C8B-8015-99C518E85C36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7ADA3E5-D5C7-452E-B3C6-DC60D520FA0E}"/>
              </a:ext>
            </a:extLst>
          </p:cNvPr>
          <p:cNvSpPr txBox="1">
            <a:spLocks/>
          </p:cNvSpPr>
          <p:nvPr/>
        </p:nvSpPr>
        <p:spPr>
          <a:xfrm>
            <a:off x="5426141" y="1173893"/>
            <a:ext cx="6692971" cy="3694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b="1" dirty="0">
                <a:solidFill>
                  <a:srgbClr val="556973"/>
                </a:solidFill>
              </a:rPr>
              <a:t>ПРОЕКТНЫЙ ОФИС </a:t>
            </a:r>
            <a:r>
              <a:rPr lang="ru-RU" sz="2000" dirty="0">
                <a:solidFill>
                  <a:srgbClr val="30454F"/>
                </a:solidFill>
              </a:rPr>
              <a:t>- </a:t>
            </a:r>
            <a:r>
              <a:rPr lang="ru-RU" sz="1600" dirty="0">
                <a:solidFill>
                  <a:srgbClr val="30454F"/>
                </a:solidFill>
              </a:rPr>
              <a:t>структурное подразделение Фонда, задачами которого в части поддержки предпринимателям в моногородах является: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20B2AA"/>
                </a:solidFill>
              </a:rPr>
              <a:t>Консультации</a:t>
            </a:r>
            <a:r>
              <a:rPr lang="ru-RU" altLang="ru-RU" sz="1600" b="1" dirty="0">
                <a:solidFill>
                  <a:srgbClr val="0078BF"/>
                </a:solidFill>
              </a:rPr>
              <a:t> </a:t>
            </a:r>
            <a:r>
              <a:rPr lang="ru-RU" altLang="ru-RU" sz="1600" dirty="0"/>
              <a:t>по подготовке документации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Взаимодействие с институтами развития:</a:t>
            </a:r>
          </a:p>
          <a:p>
            <a:pPr marL="557213" lvl="1" indent="-214313">
              <a:spcBef>
                <a:spcPts val="600"/>
              </a:spcBef>
              <a:buFontTx/>
              <a:buChar char="-"/>
            </a:pPr>
            <a:r>
              <a:rPr lang="ru-RU" altLang="ru-RU" sz="16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Недостающий залог </a:t>
            </a:r>
            <a:r>
              <a:rPr lang="ru-RU" altLang="ru-RU" sz="14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(Корпорация МСП, РГО)</a:t>
            </a:r>
          </a:p>
          <a:p>
            <a:pPr marL="557213" lvl="1" indent="-214313">
              <a:spcBef>
                <a:spcPts val="600"/>
              </a:spcBef>
              <a:buFontTx/>
              <a:buChar char="-"/>
            </a:pPr>
            <a:r>
              <a:rPr lang="ru-RU" sz="16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 инвестиционного проекта     </a:t>
            </a:r>
            <a:r>
              <a:rPr lang="ru-RU" sz="14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(Фонд развития промышленности, Корпорация МСП, банки, региональные институты развития)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Взаимодействие с органами власти</a:t>
            </a:r>
            <a:endParaRPr lang="ru-RU" sz="1600" b="1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Подбор площадки для инвестиционного проекта</a:t>
            </a:r>
            <a:endParaRPr lang="ru-RU" sz="16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20B2AA"/>
                </a:solidFill>
              </a:rPr>
              <a:t>Подбор иных мер государственной и негосударственной поддержки</a:t>
            </a:r>
            <a:endParaRPr lang="ru-RU" sz="1600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D7BC83D-9491-45C9-BEC2-5051CBD27EEB}"/>
              </a:ext>
            </a:extLst>
          </p:cNvPr>
          <p:cNvGrpSpPr/>
          <p:nvPr/>
        </p:nvGrpSpPr>
        <p:grpSpPr>
          <a:xfrm>
            <a:off x="5644858" y="4991642"/>
            <a:ext cx="6064725" cy="1428688"/>
            <a:chOff x="5442456" y="1228813"/>
            <a:chExt cx="6896256" cy="15048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1807759-3A97-49ED-8F21-4EFA1A26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905" y="1235956"/>
              <a:ext cx="2246807" cy="1497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D80B04F-29F4-4FA0-BD56-10B1F5C7F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2377" y="1235956"/>
              <a:ext cx="2246807" cy="1497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2" descr="https://media-private.canva.com/MADasy09BO4/1/screen_3x.jpg?response-expires=Mon%2C%2023%20Sep%202019%2016%3A24%3A52%20GMT&amp;X-Amz-Algorithm=AWS4-HMAC-SHA256&amp;X-Amz-Date=20190923T140717Z&amp;X-Amz-SignedHeaders=host&amp;X-Amz-Expires=8254&amp;X-Amz-Credential=AKIAJWF6QO3UH4PAAJ6Q%2F20190923%2Fus-east-1%2Fs3%2Faws4_request&amp;X-Amz-Signature=a4d55723d6acc6096afcf3cff8931c28db4f166918bb2f54c5600ace49746783">
              <a:extLst>
                <a:ext uri="{FF2B5EF4-FFF2-40B4-BE49-F238E27FC236}">
                  <a16:creationId xmlns:a16="http://schemas.microsoft.com/office/drawing/2014/main" id="{6BB0471D-4EB5-44EA-AA23-177F1F8DA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456" y="1228813"/>
              <a:ext cx="2257200" cy="1504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0DDAD5-0E73-4CCE-B6CC-36B5A506F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E80073D-27FC-4357-9D96-1D3235B9D3D9}"/>
              </a:ext>
            </a:extLst>
          </p:cNvPr>
          <p:cNvSpPr txBox="1"/>
          <p:nvPr/>
        </p:nvSpPr>
        <p:spPr>
          <a:xfrm>
            <a:off x="11847442" y="6253459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973"/>
                </a:solidFill>
              </a:rPr>
              <a:t>2</a:t>
            </a:r>
            <a:endParaRPr lang="ru-RU" dirty="0">
              <a:solidFill>
                <a:srgbClr val="55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7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139" y="66791"/>
            <a:ext cx="12201139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352" y="78591"/>
            <a:ext cx="520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КУРАТОРЫ </a:t>
            </a:r>
          </a:p>
        </p:txBody>
      </p:sp>
      <p:grpSp>
        <p:nvGrpSpPr>
          <p:cNvPr id="135" name="Группа 134"/>
          <p:cNvGrpSpPr/>
          <p:nvPr/>
        </p:nvGrpSpPr>
        <p:grpSpPr>
          <a:xfrm>
            <a:off x="1675010" y="3723055"/>
            <a:ext cx="4388980" cy="2730920"/>
            <a:chOff x="5179" y="944241"/>
            <a:chExt cx="3538093" cy="1931581"/>
          </a:xfrm>
        </p:grpSpPr>
        <p:grpSp>
          <p:nvGrpSpPr>
            <p:cNvPr id="136" name="Группа 135"/>
            <p:cNvGrpSpPr/>
            <p:nvPr/>
          </p:nvGrpSpPr>
          <p:grpSpPr>
            <a:xfrm>
              <a:off x="81627" y="990328"/>
              <a:ext cx="3461645" cy="1396770"/>
              <a:chOff x="81627" y="988168"/>
              <a:chExt cx="3461645" cy="1428471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1446532" y="988168"/>
                <a:ext cx="2096740" cy="333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СИДОРОВ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Антон Сергеевич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81627" y="2238534"/>
                <a:ext cx="2852073" cy="17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106389" y="1499870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717607" y="1884261"/>
                <a:ext cx="1827312" cy="20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7" name="Прямоугольник 136"/>
            <p:cNvSpPr/>
            <p:nvPr/>
          </p:nvSpPr>
          <p:spPr>
            <a:xfrm>
              <a:off x="5179" y="944241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1676759" y="833300"/>
            <a:ext cx="4146012" cy="2715887"/>
            <a:chOff x="19793" y="973543"/>
            <a:chExt cx="3367509" cy="1931581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81627" y="981749"/>
              <a:ext cx="3305675" cy="1477420"/>
              <a:chOff x="81627" y="979393"/>
              <a:chExt cx="3305675" cy="1510950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1492572" y="979393"/>
                <a:ext cx="1894730" cy="66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ПЕТРОВА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Людмила Валериевна</a:t>
                </a: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81627" y="2238534"/>
                <a:ext cx="2852073" cy="2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1190258" y="2085003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1106389" y="1897678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7" name="Прямоугольник 216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6736501" y="3780315"/>
            <a:ext cx="4413169" cy="2708888"/>
            <a:chOff x="19793" y="973543"/>
            <a:chExt cx="3434679" cy="1931581"/>
          </a:xfrm>
        </p:grpSpPr>
        <p:grpSp>
          <p:nvGrpSpPr>
            <p:cNvPr id="232" name="Группа 231"/>
            <p:cNvGrpSpPr/>
            <p:nvPr/>
          </p:nvGrpSpPr>
          <p:grpSpPr>
            <a:xfrm>
              <a:off x="81627" y="1001112"/>
              <a:ext cx="3372845" cy="1387404"/>
              <a:chOff x="81627" y="999195"/>
              <a:chExt cx="3372845" cy="1418892"/>
            </a:xfrm>
          </p:grpSpPr>
          <p:sp>
            <p:nvSpPr>
              <p:cNvPr id="234" name="TextBox 233"/>
              <p:cNvSpPr txBox="1"/>
              <p:nvPr/>
            </p:nvSpPr>
            <p:spPr>
              <a:xfrm>
                <a:off x="1426394" y="999195"/>
                <a:ext cx="2028078" cy="33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СУМАРОКОВ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Александр Михайлович</a:t>
                </a: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81627" y="2238534"/>
                <a:ext cx="2852073" cy="179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ru-RU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г. 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1106389" y="1499870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106389" y="1897678"/>
                <a:ext cx="1827312" cy="20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33" name="Прямоугольник 232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1320" r="-2596" b="602"/>
          <a:stretch/>
        </p:blipFill>
        <p:spPr>
          <a:xfrm>
            <a:off x="1694317" y="829113"/>
            <a:ext cx="1868923" cy="27192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82461" y="1457178"/>
            <a:ext cx="1770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Челябинская область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83" y="3769081"/>
            <a:ext cx="1832867" cy="270421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742" y="4317057"/>
            <a:ext cx="1840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Свердловская область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8630276" y="4372626"/>
            <a:ext cx="159530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Свердловская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Челябинская 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3490016" y="3044698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8-915-000-17-92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8563150" y="5989514"/>
            <a:ext cx="1911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8-985-101-62-87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0" y="3725539"/>
            <a:ext cx="1832152" cy="272843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483231" y="5957373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8-985-101-62-89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6746266" y="831540"/>
            <a:ext cx="4287546" cy="2715887"/>
            <a:chOff x="19793" y="973543"/>
            <a:chExt cx="3330202" cy="1931581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81627" y="991190"/>
              <a:ext cx="3268368" cy="1467979"/>
              <a:chOff x="81627" y="989048"/>
              <a:chExt cx="3268368" cy="150129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455265" y="989048"/>
                <a:ext cx="1894730" cy="33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СУЯЗОВ</a:t>
                </a:r>
              </a:p>
              <a:p>
                <a:r>
                  <a:rPr lang="ru-RU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Артем Валерьевич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1627" y="2238534"/>
                <a:ext cx="2852073" cy="25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190258" y="2085003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106389" y="1897678"/>
                <a:ext cx="1827312" cy="283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9" name="Прямоугольник 68"/>
            <p:cNvSpPr/>
            <p:nvPr/>
          </p:nvSpPr>
          <p:spPr>
            <a:xfrm>
              <a:off x="19793" y="973543"/>
              <a:ext cx="2980581" cy="1931581"/>
            </a:xfrm>
            <a:prstGeom prst="rect">
              <a:avLst/>
            </a:prstGeom>
            <a:noFill/>
            <a:ln w="952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616177" y="1397167"/>
            <a:ext cx="1989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Курганская область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6501" y="3032181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8-915-000-18-46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45" y="839593"/>
            <a:ext cx="1814285" cy="272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3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 txBox="1">
            <a:spLocks/>
          </p:cNvSpPr>
          <p:nvPr/>
        </p:nvSpPr>
        <p:spPr>
          <a:xfrm>
            <a:off x="2031095" y="6310152"/>
            <a:ext cx="3721755" cy="452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3627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МАКСИМАЛЬНЫЙ ЭФФЕКТ</a:t>
            </a:r>
          </a:p>
        </p:txBody>
      </p:sp>
      <p:pic>
        <p:nvPicPr>
          <p:cNvPr id="44" name="Picture 2" descr="ÐÐ°ÑÑÐ¸Ð½ÐºÐ¸ Ð¿Ð¾ Ð·Ð°Ð¿ÑÐ¾ÑÑ Ð³Ð¾ÑÐ¾Ð´ÑÐºÐ°Ñ ÑÑÐµÐ´Ð°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3"/>
          <a:stretch/>
        </p:blipFill>
        <p:spPr bwMode="auto">
          <a:xfrm>
            <a:off x="2519041" y="2808779"/>
            <a:ext cx="2857500" cy="15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2001974" y="1827199"/>
            <a:ext cx="3780000" cy="3780000"/>
          </a:xfrm>
          <a:prstGeom prst="ellipse">
            <a:avLst/>
          </a:prstGeom>
          <a:noFill/>
          <a:ln w="190500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51973" y="1357421"/>
            <a:ext cx="4680000" cy="4680000"/>
          </a:xfrm>
          <a:prstGeom prst="ellipse">
            <a:avLst/>
          </a:prstGeom>
          <a:noFill/>
          <a:ln w="450850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467701" y="1580923"/>
            <a:ext cx="3214273" cy="486040"/>
          </a:xfrm>
          <a:prstGeom prst="rect">
            <a:avLst/>
          </a:prstGeom>
          <a:solidFill>
            <a:srgbClr val="BBA58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630002" y="4727258"/>
            <a:ext cx="3300711" cy="867040"/>
          </a:xfrm>
          <a:prstGeom prst="rect">
            <a:avLst/>
          </a:prstGeom>
          <a:solidFill>
            <a:srgbClr val="BBA58E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Благоустроенные территории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602057" y="4362050"/>
            <a:ext cx="2341802" cy="828940"/>
          </a:xfrm>
          <a:prstGeom prst="rect">
            <a:avLst/>
          </a:prstGeom>
          <a:solidFill>
            <a:srgbClr val="BBA58E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Городские активности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26717" y="2467576"/>
            <a:ext cx="3060050" cy="486040"/>
          </a:xfrm>
          <a:prstGeom prst="rect">
            <a:avLst/>
          </a:prstGeom>
          <a:solidFill>
            <a:srgbClr val="BBA58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Жители города</a:t>
            </a: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6200000">
            <a:off x="5757826" y="3640552"/>
            <a:ext cx="3812950" cy="468121"/>
          </a:xfrm>
          <a:prstGeom prst="triangle">
            <a:avLst/>
          </a:prstGeom>
          <a:solidFill>
            <a:srgbClr val="55697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0800000">
            <a:off x="3390918" y="5932208"/>
            <a:ext cx="1113746" cy="2641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8966" y="2149410"/>
            <a:ext cx="3432879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50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 моногородах </a:t>
            </a:r>
            <a:r>
              <a:rPr kumimoji="0" lang="ru-RU" sz="1850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современных благоустроенных центров притяжения людей</a:t>
            </a:r>
            <a:r>
              <a:rPr kumimoji="0" lang="ru-RU" sz="1850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sz="1850" b="1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любимых мест горожан, </a:t>
            </a:r>
            <a:r>
              <a:rPr kumimoji="0" lang="ru-RU" sz="1850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наполненных событийными мероприятиями и возможностями для развития сервисного бизнеса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0454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8B8D70-D116-46A1-AFF0-00A9C785698A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BAE47-EC8E-4C60-8422-C2A25BFBCCFF}"/>
              </a:ext>
            </a:extLst>
          </p:cNvPr>
          <p:cNvSpPr txBox="1"/>
          <p:nvPr/>
        </p:nvSpPr>
        <p:spPr>
          <a:xfrm>
            <a:off x="223344" y="448241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«МЕСТО ПРИТЯЖЕНИЯ»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0D9982-D635-4B2C-9976-34C84C0A2B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DEFFD2-A10A-4F45-9928-987000C193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1"/>
          <a:stretch/>
        </p:blipFill>
        <p:spPr>
          <a:xfrm>
            <a:off x="10160905" y="5104515"/>
            <a:ext cx="1728836" cy="141260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943B0C-2D5B-4F4B-AB2B-0E8F6C3A6468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8B796-47C9-454B-8694-B347DC322AAB}"/>
              </a:ext>
            </a:extLst>
          </p:cNvPr>
          <p:cNvSpPr txBox="1"/>
          <p:nvPr/>
        </p:nvSpPr>
        <p:spPr>
          <a:xfrm>
            <a:off x="11847442" y="6253459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973"/>
                </a:solidFill>
              </a:rPr>
              <a:t>3</a:t>
            </a:r>
            <a:endParaRPr lang="ru-RU" dirty="0">
              <a:solidFill>
                <a:srgbClr val="55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3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87B4C50-F35B-4E5E-86B9-79782D1B7579}"/>
              </a:ext>
            </a:extLst>
          </p:cNvPr>
          <p:cNvSpPr/>
          <p:nvPr/>
        </p:nvSpPr>
        <p:spPr>
          <a:xfrm>
            <a:off x="6915982" y="2086285"/>
            <a:ext cx="3572928" cy="423785"/>
          </a:xfrm>
          <a:prstGeom prst="rect">
            <a:avLst/>
          </a:prstGeom>
          <a:noFill/>
          <a:ln w="666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643F418-213B-4AB2-9FAD-E78BCA24EB3E}"/>
              </a:ext>
            </a:extLst>
          </p:cNvPr>
          <p:cNvSpPr/>
          <p:nvPr/>
        </p:nvSpPr>
        <p:spPr>
          <a:xfrm>
            <a:off x="3649843" y="1788032"/>
            <a:ext cx="3572928" cy="603680"/>
          </a:xfrm>
          <a:prstGeom prst="rect">
            <a:avLst/>
          </a:prstGeom>
          <a:noFill/>
          <a:ln w="666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356928" y="3086305"/>
            <a:ext cx="11313807" cy="3792"/>
          </a:xfrm>
          <a:prstGeom prst="line">
            <a:avLst/>
          </a:prstGeom>
          <a:ln w="28575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oogle Shape;209;p27"/>
          <p:cNvGraphicFramePr/>
          <p:nvPr/>
        </p:nvGraphicFramePr>
        <p:xfrm>
          <a:off x="3830166" y="1513541"/>
          <a:ext cx="3780444" cy="4457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Снижение паушального взноса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oogle Shape;209;p27"/>
          <p:cNvGraphicFramePr/>
          <p:nvPr/>
        </p:nvGraphicFramePr>
        <p:xfrm>
          <a:off x="3830165" y="2222833"/>
          <a:ext cx="3780445" cy="4457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Снижение роялти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oogle Shape;209;p27"/>
          <p:cNvGraphicFramePr/>
          <p:nvPr/>
        </p:nvGraphicFramePr>
        <p:xfrm>
          <a:off x="7851006" y="1510934"/>
          <a:ext cx="3780445" cy="4267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Создание мини-форматов </a:t>
                      </a: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oogle Shape;209;p27"/>
          <p:cNvGraphicFramePr/>
          <p:nvPr/>
        </p:nvGraphicFramePr>
        <p:xfrm>
          <a:off x="7851006" y="2225169"/>
          <a:ext cx="3780445" cy="4457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8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57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Дополнительные скидки и бонусы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Wingdings" panose="05000000000000000000" pitchFamily="2" charset="2"/>
                        <a:buNone/>
                      </a:pPr>
                      <a:endParaRPr sz="800" b="1" dirty="0">
                        <a:solidFill>
                          <a:schemeClr val="bg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87" y="3123003"/>
            <a:ext cx="1740025" cy="121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ÐÐ°ÑÑÐ¸Ð½ÐºÐ¸ Ð¿Ð¾ Ð·Ð°Ð¿ÑÐ¾ÑÑ ÑÐ°Ð±Ð²ÐµÐ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60" y="4608226"/>
            <a:ext cx="1596613" cy="12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860" y="3236582"/>
            <a:ext cx="1444424" cy="1444424"/>
          </a:xfrm>
          <a:prstGeom prst="rect">
            <a:avLst/>
          </a:prstGeom>
        </p:spPr>
      </p:pic>
      <p:pic>
        <p:nvPicPr>
          <p:cNvPr id="19" name="Picture 2" descr="ÐÐ°ÑÑÐ¸Ð½ÐºÐ¸ Ð¿Ð¾ Ð·Ð°Ð¿ÑÐ¾ÑÑ &quot;ÐÐ»Ð¸Ð·ÐºÐ¸Ðµ Ð»ÑÐ´Ð¸&quot; ÑÑÐ¾Ð´ Ð·Ð° Ð¿ÑÐµÑÑÐ°ÑÐµÐ»ÑÐ¼Ð¸ Ð½Ð° Ð´Ð¾Ð¼Ñ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63" y="3450929"/>
            <a:ext cx="1514591" cy="53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25" y="3710892"/>
            <a:ext cx="1684772" cy="14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8399" y="4775962"/>
            <a:ext cx="1613052" cy="10144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0820" y="5023069"/>
            <a:ext cx="1674797" cy="5202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84" y="3204917"/>
            <a:ext cx="1469776" cy="1329814"/>
          </a:xfrm>
          <a:prstGeom prst="rect">
            <a:avLst/>
          </a:prstGeom>
        </p:spPr>
      </p:pic>
      <p:pic>
        <p:nvPicPr>
          <p:cNvPr id="24" name="Picture 2" descr="ÐÐ°ÑÑÐ¸Ð½ÐºÐ¸ Ð¿Ð¾ Ð·Ð°Ð¿ÑÐ¾ÑÑ ÑÐµÐ»ÐµÐ½Ð° Ð±Ð¸Ð¶ÑÑÐµÑÐ¸Ñ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87" y="3263752"/>
            <a:ext cx="1465376" cy="145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4470" y="4484270"/>
            <a:ext cx="1607344" cy="1607344"/>
          </a:xfrm>
          <a:prstGeom prst="rect">
            <a:avLst/>
          </a:prstGeom>
        </p:spPr>
      </p:pic>
      <p:pic>
        <p:nvPicPr>
          <p:cNvPr id="2050" name="Picture 2" descr="https://cdn5.zp.ru/job/attaches/2019/07/0b/e0/0be0d3e281cf8a2073e9e50cb6d7335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07" y="5781699"/>
            <a:ext cx="1573941" cy="3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828" y="5599641"/>
            <a:ext cx="1469776" cy="7169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10722" y="5885349"/>
            <a:ext cx="971981" cy="425242"/>
          </a:xfrm>
          <a:prstGeom prst="rect">
            <a:avLst/>
          </a:prstGeom>
        </p:spPr>
      </p:pic>
      <p:pic>
        <p:nvPicPr>
          <p:cNvPr id="30" name="Picture 2" descr="ÐÐ°ÑÑÐ¸Ð½ÐºÐ¸ Ð¿Ð¾ Ð·Ð°Ð¿ÑÐ¾ÑÑ &quot;Ð§ÐµÐ¼Ð¿Ð¸Ð¾Ð½Ð¸ÐºÐ°&quot; ÑÐµÑÑ Ð´ÐµÑÑÐºÐ¸Ñ ÑÑÑÐ±Ð¾Ð»ÑÐ½ÑÑ ÐºÐ»ÑÐ±Ð¾Ð²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7" y="3334625"/>
            <a:ext cx="823907" cy="82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63" y="3595613"/>
            <a:ext cx="1091819" cy="57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ÐÐ°ÑÑÐ¸Ð½ÐºÐ¸ Ð¿Ð¾ Ð·Ð°Ð¿ÑÐ¾ÑÑ Ð±Ð°ÑÐºÐ¸Ð½-ÑÐ¾Ð±Ð±Ð¸Ð½Ñ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3" y="4484270"/>
            <a:ext cx="1217564" cy="121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ÐÐ°ÑÑÐ¸Ð½ÐºÐ¸ Ð¿Ð¾ Ð·Ð°Ð¿ÑÐ¾ÑÑ Ð¸Ð»Ñ Ð¿Ð°ÑÐ¸Ð¾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32" y="4431317"/>
            <a:ext cx="1251013" cy="9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6685" y="4040573"/>
            <a:ext cx="612074" cy="56765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47009" y="5423230"/>
            <a:ext cx="1147563" cy="804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4859" y="6027572"/>
            <a:ext cx="953181" cy="378492"/>
          </a:xfrm>
          <a:prstGeom prst="rect">
            <a:avLst/>
          </a:prstGeom>
        </p:spPr>
      </p:pic>
      <p:sp>
        <p:nvSpPr>
          <p:cNvPr id="32" name="TextBox 76">
            <a:extLst>
              <a:ext uri="{FF2B5EF4-FFF2-40B4-BE49-F238E27FC236}">
                <a16:creationId xmlns:a16="http://schemas.microsoft.com/office/drawing/2014/main" id="{0EFEF89D-9EB2-452A-8845-320DFB2D4117}"/>
              </a:ext>
            </a:extLst>
          </p:cNvPr>
          <p:cNvSpPr txBox="1">
            <a:spLocks/>
          </p:cNvSpPr>
          <p:nvPr/>
        </p:nvSpPr>
        <p:spPr bwMode="auto">
          <a:xfrm>
            <a:off x="234665" y="6467524"/>
            <a:ext cx="9412630" cy="2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2F454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</a:rPr>
              <a:t>*обновляемый перечень предложений по франшизам размещен на сайте </a:t>
            </a:r>
            <a:r>
              <a:rPr lang="en-US" altLang="ru-RU" sz="1000" dirty="0">
                <a:solidFill>
                  <a:schemeClr val="bg1">
                    <a:lumMod val="50000"/>
                  </a:schemeClr>
                </a:solidFill>
                <a:hlinkClick r:id="rId23"/>
              </a:rPr>
              <a:t>www.</a:t>
            </a:r>
            <a:r>
              <a:rPr lang="ru-RU" altLang="ru-RU" sz="1000" dirty="0" err="1">
                <a:solidFill>
                  <a:schemeClr val="bg1">
                    <a:lumMod val="50000"/>
                  </a:schemeClr>
                </a:solidFill>
                <a:hlinkClick r:id="rId23"/>
              </a:rPr>
              <a:t>моногорода.рф</a:t>
            </a:r>
            <a:r>
              <a:rPr lang="ru-RU" altLang="ru-RU" sz="1000" dirty="0">
                <a:solidFill>
                  <a:schemeClr val="bg1">
                    <a:lumMod val="50000"/>
                  </a:schemeClr>
                </a:solidFill>
              </a:rPr>
              <a:t> в разделе «Деятельность Фонда» </a:t>
            </a:r>
            <a:r>
              <a:rPr lang="ru-RU" altLang="ru-RU" sz="1200" dirty="0">
                <a:solidFill>
                  <a:schemeClr val="bg1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9736" y="1316928"/>
            <a:ext cx="287686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ФРАНШИЗЫ:</a:t>
            </a:r>
            <a:r>
              <a:rPr lang="ru-RU" sz="1400" b="1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ОСОБЫЕ УСЛОВИЯ ДЛЯ МОНОГОРОДОВ*</a:t>
            </a:r>
            <a:endParaRPr lang="ru-RU" sz="14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4ED0537-DE71-4951-82FB-5002E99973D0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692D7-FED5-4D66-A700-68D6DC37F7DF}"/>
              </a:ext>
            </a:extLst>
          </p:cNvPr>
          <p:cNvSpPr txBox="1"/>
          <p:nvPr/>
        </p:nvSpPr>
        <p:spPr>
          <a:xfrm>
            <a:off x="223344" y="448241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СЕРВИСНЫЙ БИЗНЕС НА ТЕРРИТОРИЯХ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10B3244-4A79-412C-9C6A-9A0144D0C0E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B949C44-6528-4EFD-947D-3D7998B43F56}"/>
              </a:ext>
            </a:extLst>
          </p:cNvPr>
          <p:cNvSpPr txBox="1"/>
          <p:nvPr/>
        </p:nvSpPr>
        <p:spPr>
          <a:xfrm>
            <a:off x="339736" y="2568573"/>
            <a:ext cx="2344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ФРАНШИЗ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62597EC-02EF-44C1-AEB6-3C18612D79A9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2836D495-A51C-4A28-999E-BFF945281E06}"/>
              </a:ext>
            </a:extLst>
          </p:cNvPr>
          <p:cNvSpPr txBox="1"/>
          <p:nvPr/>
        </p:nvSpPr>
        <p:spPr>
          <a:xfrm>
            <a:off x="11847442" y="6253459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973"/>
                </a:solidFill>
              </a:rPr>
              <a:t>4</a:t>
            </a:r>
            <a:endParaRPr lang="ru-RU" dirty="0">
              <a:solidFill>
                <a:srgbClr val="55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7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84;p20">
            <a:extLst>
              <a:ext uri="{FF2B5EF4-FFF2-40B4-BE49-F238E27FC236}">
                <a16:creationId xmlns:a16="http://schemas.microsoft.com/office/drawing/2014/main" id="{D7608320-E451-40D5-BAB2-B7AF4C04F724}"/>
              </a:ext>
            </a:extLst>
          </p:cNvPr>
          <p:cNvSpPr txBox="1"/>
          <p:nvPr/>
        </p:nvSpPr>
        <p:spPr>
          <a:xfrm>
            <a:off x="3221913" y="1264913"/>
            <a:ext cx="8319057" cy="432681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Сеть детских футбольных клубов </a:t>
            </a:r>
            <a:endParaRPr sz="16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50" name="Picture 2" descr="ÐÐ°ÑÑÐ¸Ð½ÐºÐ¸ Ð¿Ð¾ Ð·Ð°Ð¿ÑÐ¾ÑÑ &quot;Ð§ÐµÐ¼Ð¿Ð¸Ð¾Ð½Ð¸ÐºÐ°&quot; ÑÐµÑÑ Ð´ÐµÑÑÐºÐ¸Ñ ÑÑÑÐ±Ð¾Ð»ÑÐ½ÑÑ ÐºÐ»ÑÐ±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5" y="1239930"/>
            <a:ext cx="2263095" cy="22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30333"/>
              </p:ext>
            </p:extLst>
          </p:nvPr>
        </p:nvGraphicFramePr>
        <p:xfrm>
          <a:off x="3218260" y="1685930"/>
          <a:ext cx="8319056" cy="19778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78997">
                  <a:extLst>
                    <a:ext uri="{9D8B030D-6E8A-4147-A177-3AD203B41FA5}">
                      <a16:colId xmlns:a16="http://schemas.microsoft.com/office/drawing/2014/main" val="2252513891"/>
                    </a:ext>
                  </a:extLst>
                </a:gridCol>
                <a:gridCol w="2331868">
                  <a:extLst>
                    <a:ext uri="{9D8B030D-6E8A-4147-A177-3AD203B41FA5}">
                      <a16:colId xmlns:a16="http://schemas.microsoft.com/office/drawing/2014/main" val="2412622892"/>
                    </a:ext>
                  </a:extLst>
                </a:gridCol>
                <a:gridCol w="2308191">
                  <a:extLst>
                    <a:ext uri="{9D8B030D-6E8A-4147-A177-3AD203B41FA5}">
                      <a16:colId xmlns:a16="http://schemas.microsoft.com/office/drawing/2014/main" val="1552082954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стандарт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для моногорода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222653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/>
                        <a:t>Паушальный взнос, тыс. руб.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220 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180 (-20%)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623327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/>
                        <a:t>Инвестиции, тыс. руб.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420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300 (-29%)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709673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/>
                        <a:t>Роялти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15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8 (-47%)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28474719"/>
                  </a:ext>
                </a:extLst>
              </a:tr>
            </a:tbl>
          </a:graphicData>
        </a:graphic>
      </p:graphicFrame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16" y="4366558"/>
            <a:ext cx="2998991" cy="15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84;p20">
            <a:extLst>
              <a:ext uri="{FF2B5EF4-FFF2-40B4-BE49-F238E27FC236}">
                <a16:creationId xmlns:a16="http://schemas.microsoft.com/office/drawing/2014/main" id="{D7608320-E451-40D5-BAB2-B7AF4C04F724}"/>
              </a:ext>
            </a:extLst>
          </p:cNvPr>
          <p:cNvSpPr txBox="1"/>
          <p:nvPr/>
        </p:nvSpPr>
        <p:spPr>
          <a:xfrm>
            <a:off x="525716" y="4146988"/>
            <a:ext cx="8319057" cy="62877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lvl="0" algn="ctr">
              <a:lnSpc>
                <a:spcPct val="110000"/>
              </a:lnSpc>
              <a:buClr>
                <a:schemeClr val="dk1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Сеть детских садов и школ развития детей: </a:t>
            </a:r>
          </a:p>
          <a:p>
            <a:pPr lvl="0" algn="ctr">
              <a:lnSpc>
                <a:spcPct val="110000"/>
              </a:lnSpc>
              <a:buClr>
                <a:schemeClr val="dk1"/>
              </a:buClr>
              <a:buSzPts val="1500"/>
            </a:pP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формат для моногородов мини-клуб "</a:t>
            </a:r>
            <a:r>
              <a:rPr lang="ru-RU" sz="1600" b="1" dirty="0" err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Бэбик</a:t>
            </a:r>
            <a:r>
              <a:rPr lang="ru-RU" sz="16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" для детей от 8 мес. до 5 лет </a:t>
            </a:r>
            <a:endParaRPr sz="16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39280"/>
              </p:ext>
            </p:extLst>
          </p:nvPr>
        </p:nvGraphicFramePr>
        <p:xfrm>
          <a:off x="525715" y="4765866"/>
          <a:ext cx="8319056" cy="14707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78997">
                  <a:extLst>
                    <a:ext uri="{9D8B030D-6E8A-4147-A177-3AD203B41FA5}">
                      <a16:colId xmlns:a16="http://schemas.microsoft.com/office/drawing/2014/main" val="2252513891"/>
                    </a:ext>
                  </a:extLst>
                </a:gridCol>
                <a:gridCol w="2331868">
                  <a:extLst>
                    <a:ext uri="{9D8B030D-6E8A-4147-A177-3AD203B41FA5}">
                      <a16:colId xmlns:a16="http://schemas.microsoft.com/office/drawing/2014/main" val="2412622892"/>
                    </a:ext>
                  </a:extLst>
                </a:gridCol>
                <a:gridCol w="2308191">
                  <a:extLst>
                    <a:ext uri="{9D8B030D-6E8A-4147-A177-3AD203B41FA5}">
                      <a16:colId xmlns:a16="http://schemas.microsoft.com/office/drawing/2014/main" val="1552082954"/>
                    </a:ext>
                  </a:extLst>
                </a:gridCol>
              </a:tblGrid>
              <a:tr h="4818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стандарт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для моногорода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2226534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/>
                        <a:t>Паушальный взнос, тыс. руб.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 1 400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300 (-79%)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662332789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ru-RU" sz="1600" dirty="0"/>
                        <a:t>Инвестиции, тыс. руб.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 2 000</a:t>
                      </a:r>
                      <a:endParaRPr lang="ru-RU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</a:t>
                      </a:r>
                      <a:r>
                        <a:rPr lang="ru-RU" sz="1600" b="1" baseline="0" dirty="0"/>
                        <a:t> 200 (-40%)</a:t>
                      </a:r>
                      <a:endParaRPr lang="ru-RU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2709673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6B2B6C-AF1F-4353-8537-CA2CF7627A17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9FD14-03AE-41D6-BAD0-FF4D3F6C67FF}"/>
              </a:ext>
            </a:extLst>
          </p:cNvPr>
          <p:cNvSpPr txBox="1"/>
          <p:nvPr/>
        </p:nvSpPr>
        <p:spPr>
          <a:xfrm>
            <a:off x="223344" y="448241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досуг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54C977-64DF-4BF9-8E1D-1911EFF1F8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33F2EB-05C4-4699-862D-0AB97172A893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B58F9-93E4-4D52-BA35-72DC565021B5}"/>
              </a:ext>
            </a:extLst>
          </p:cNvPr>
          <p:cNvSpPr txBox="1"/>
          <p:nvPr/>
        </p:nvSpPr>
        <p:spPr>
          <a:xfrm>
            <a:off x="11847442" y="6253459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973"/>
                </a:solidFill>
              </a:rPr>
              <a:t>5</a:t>
            </a:r>
            <a:endParaRPr lang="ru-RU" dirty="0">
              <a:solidFill>
                <a:srgbClr val="556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3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4DC6A69-DE49-4B21-8F07-CEC265C1382B}"/>
              </a:ext>
            </a:extLst>
          </p:cNvPr>
          <p:cNvCxnSpPr>
            <a:cxnSpLocks/>
          </p:cNvCxnSpPr>
          <p:nvPr/>
        </p:nvCxnSpPr>
        <p:spPr>
          <a:xfrm>
            <a:off x="10408912" y="2690355"/>
            <a:ext cx="0" cy="738645"/>
          </a:xfrm>
          <a:prstGeom prst="line">
            <a:avLst/>
          </a:prstGeom>
          <a:ln w="47625">
            <a:solidFill>
              <a:srgbClr val="556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9AB75BB7-E3B3-41FF-A97E-4DA84DEAB3F1}"/>
              </a:ext>
            </a:extLst>
          </p:cNvPr>
          <p:cNvCxnSpPr>
            <a:cxnSpLocks/>
          </p:cNvCxnSpPr>
          <p:nvPr/>
        </p:nvCxnSpPr>
        <p:spPr>
          <a:xfrm>
            <a:off x="5815134" y="2611591"/>
            <a:ext cx="3540901" cy="0"/>
          </a:xfrm>
          <a:prstGeom prst="line">
            <a:avLst/>
          </a:prstGeom>
          <a:ln w="47625">
            <a:solidFill>
              <a:srgbClr val="556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6C4BC6A-E764-44EA-81E5-9A02F29E2A17}"/>
              </a:ext>
            </a:extLst>
          </p:cNvPr>
          <p:cNvCxnSpPr/>
          <p:nvPr/>
        </p:nvCxnSpPr>
        <p:spPr>
          <a:xfrm>
            <a:off x="5698047" y="5566686"/>
            <a:ext cx="2031121" cy="0"/>
          </a:xfrm>
          <a:prstGeom prst="line">
            <a:avLst/>
          </a:prstGeom>
          <a:ln w="47625">
            <a:solidFill>
              <a:srgbClr val="556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3E2A8-FB5E-405C-AD3C-C7D1C14D6615}"/>
              </a:ext>
            </a:extLst>
          </p:cNvPr>
          <p:cNvSpPr txBox="1"/>
          <p:nvPr/>
        </p:nvSpPr>
        <p:spPr>
          <a:xfrm>
            <a:off x="998415" y="1245827"/>
            <a:ext cx="684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В ГОРОДАХ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ЦЕНТРОВ ПРИТЯЖЕНИЯ С СОБСТВЕННЫМ КОЛОРИТОМ</a:t>
            </a:r>
          </a:p>
        </p:txBody>
      </p:sp>
      <p:sp>
        <p:nvSpPr>
          <p:cNvPr id="4" name="Пятиугольник 26">
            <a:extLst>
              <a:ext uri="{FF2B5EF4-FFF2-40B4-BE49-F238E27FC236}">
                <a16:creationId xmlns:a16="http://schemas.microsoft.com/office/drawing/2014/main" id="{01D09AB9-058D-409E-B875-DEC6A1615C56}"/>
              </a:ext>
            </a:extLst>
          </p:cNvPr>
          <p:cNvSpPr/>
          <p:nvPr/>
        </p:nvSpPr>
        <p:spPr>
          <a:xfrm>
            <a:off x="597509" y="135702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FFA343-BA36-48B1-8A5F-A0D5674AB064}"/>
              </a:ext>
            </a:extLst>
          </p:cNvPr>
          <p:cNvSpPr/>
          <p:nvPr/>
        </p:nvSpPr>
        <p:spPr>
          <a:xfrm>
            <a:off x="931817" y="1955396"/>
            <a:ext cx="4882031" cy="1056641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14CC51-DC47-4ECF-9339-FB49CA02A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1043711" y="2215488"/>
            <a:ext cx="547922" cy="474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1123CE-27C9-4790-AC04-C492218FFCCE}"/>
              </a:ext>
            </a:extLst>
          </p:cNvPr>
          <p:cNvSpPr txBox="1"/>
          <p:nvPr/>
        </p:nvSpPr>
        <p:spPr>
          <a:xfrm>
            <a:off x="1657790" y="1956674"/>
            <a:ext cx="4057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Получена информация о перспективе реализации проекта в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129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моногородах, в том числе о </a:t>
            </a: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163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проектах, планируемых к реализации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374403-109F-41DD-9297-0B32F090C08E}"/>
              </a:ext>
            </a:extLst>
          </p:cNvPr>
          <p:cNvSpPr/>
          <p:nvPr/>
        </p:nvSpPr>
        <p:spPr>
          <a:xfrm>
            <a:off x="931817" y="5037157"/>
            <a:ext cx="4770137" cy="1059058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61636C-F110-47F7-8BC7-18677B7290FC}"/>
              </a:ext>
            </a:extLst>
          </p:cNvPr>
          <p:cNvSpPr/>
          <p:nvPr/>
        </p:nvSpPr>
        <p:spPr>
          <a:xfrm>
            <a:off x="6959138" y="2229751"/>
            <a:ext cx="4983328" cy="775388"/>
          </a:xfrm>
          <a:prstGeom prst="rect">
            <a:avLst/>
          </a:prstGeom>
          <a:solidFill>
            <a:schemeClr val="bg1"/>
          </a:solidFill>
          <a:ln w="28575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C72409-4D04-47C2-8A87-8068BF3E5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1"/>
          <a:stretch/>
        </p:blipFill>
        <p:spPr>
          <a:xfrm>
            <a:off x="7154218" y="2339616"/>
            <a:ext cx="594365" cy="4856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A2B174-CAAA-4033-8ABD-A6603484DC40}"/>
              </a:ext>
            </a:extLst>
          </p:cNvPr>
          <p:cNvSpPr txBox="1"/>
          <p:nvPr/>
        </p:nvSpPr>
        <p:spPr>
          <a:xfrm>
            <a:off x="7154218" y="1121033"/>
            <a:ext cx="492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заявок, направленных в федеральную комиссию по организации и проведению Всероссийского конкурса лучших проектов создания комфортной городской среды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11C663-FA8D-4BDF-896E-59435A028484}"/>
              </a:ext>
            </a:extLst>
          </p:cNvPr>
          <p:cNvSpPr txBox="1"/>
          <p:nvPr/>
        </p:nvSpPr>
        <p:spPr>
          <a:xfrm>
            <a:off x="8215256" y="2247779"/>
            <a:ext cx="2096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 – победители конкурса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C4FE54-43BF-4C51-9345-3ECBCCCEC1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3"/>
          <a:stretch/>
        </p:blipFill>
        <p:spPr>
          <a:xfrm>
            <a:off x="1044258" y="5186562"/>
            <a:ext cx="619298" cy="5313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A806637-7CA1-4FBE-B506-6CFEAC0CFA8C}"/>
              </a:ext>
            </a:extLst>
          </p:cNvPr>
          <p:cNvSpPr txBox="1"/>
          <p:nvPr/>
        </p:nvSpPr>
        <p:spPr>
          <a:xfrm>
            <a:off x="957509" y="3768693"/>
            <a:ext cx="560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МЕРОПРИЯТИЕ </a:t>
            </a: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«Содействие в привлечении в моногорода средств по линии Фонда президентских грантов»</a:t>
            </a:r>
            <a:endParaRPr lang="ru-RU" sz="1200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D73C459-0DE3-423E-8E05-A4334351B8B5}"/>
              </a:ext>
            </a:extLst>
          </p:cNvPr>
          <p:cNvSpPr txBox="1"/>
          <p:nvPr/>
        </p:nvSpPr>
        <p:spPr>
          <a:xfrm>
            <a:off x="3283354" y="5178522"/>
            <a:ext cx="234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368,17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712F20A-0871-4B2E-B513-77A5A7890FBB}"/>
              </a:ext>
            </a:extLst>
          </p:cNvPr>
          <p:cNvSpPr txBox="1"/>
          <p:nvPr/>
        </p:nvSpPr>
        <p:spPr>
          <a:xfrm>
            <a:off x="1799886" y="5181931"/>
            <a:ext cx="139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 </a:t>
            </a:r>
            <a:r>
              <a:rPr lang="ru-RU" sz="14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моногородов</a:t>
            </a:r>
          </a:p>
        </p:txBody>
      </p:sp>
      <p:sp>
        <p:nvSpPr>
          <p:cNvPr id="60" name="Пятиугольник 26">
            <a:extLst>
              <a:ext uri="{FF2B5EF4-FFF2-40B4-BE49-F238E27FC236}">
                <a16:creationId xmlns:a16="http://schemas.microsoft.com/office/drawing/2014/main" id="{AC82FE27-8202-4433-995F-5FDE7CA5B280}"/>
              </a:ext>
            </a:extLst>
          </p:cNvPr>
          <p:cNvSpPr/>
          <p:nvPr/>
        </p:nvSpPr>
        <p:spPr>
          <a:xfrm>
            <a:off x="6533608" y="135702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Пятиугольник 26">
            <a:extLst>
              <a:ext uri="{FF2B5EF4-FFF2-40B4-BE49-F238E27FC236}">
                <a16:creationId xmlns:a16="http://schemas.microsoft.com/office/drawing/2014/main" id="{EF85070A-FC98-4453-BDE1-03DB9B29B624}"/>
              </a:ext>
            </a:extLst>
          </p:cNvPr>
          <p:cNvSpPr/>
          <p:nvPr/>
        </p:nvSpPr>
        <p:spPr>
          <a:xfrm>
            <a:off x="597509" y="3881080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Picture 2" descr="https://invest-tagil.ru/upload/iblock/2bf/mg_7596.jpg">
            <a:extLst>
              <a:ext uri="{FF2B5EF4-FFF2-40B4-BE49-F238E27FC236}">
                <a16:creationId xmlns:a16="http://schemas.microsoft.com/office/drawing/2014/main" id="{11931C92-FAB8-44F7-9BB9-35118F05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82" y="3429000"/>
            <a:ext cx="4539103" cy="302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036533-DA03-4B4C-8BC2-704DE02BAFA1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102909-FA86-49A2-B40C-822EDBC32E6E}"/>
              </a:ext>
            </a:extLst>
          </p:cNvPr>
          <p:cNvSpPr txBox="1"/>
          <p:nvPr/>
        </p:nvSpPr>
        <p:spPr>
          <a:xfrm>
            <a:off x="199012" y="435100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«МЕСТО ПРИТЯЖЕНИЯ»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344E40-79A8-4551-8AB6-6AA68931C2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E56FE1E-1F10-4F0A-A301-C9149E15D5F4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2B772-C2C8-4B96-84EC-F0E8920EA1F4}"/>
              </a:ext>
            </a:extLst>
          </p:cNvPr>
          <p:cNvSpPr txBox="1"/>
          <p:nvPr/>
        </p:nvSpPr>
        <p:spPr>
          <a:xfrm>
            <a:off x="11847442" y="6253459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56973"/>
                </a:solidFill>
              </a:rPr>
              <a:t>6</a:t>
            </a:r>
            <a:endParaRPr lang="ru-RU" dirty="0">
              <a:solidFill>
                <a:srgbClr val="556973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DBAF3E0-2832-4425-80A2-70D33FECE056}"/>
              </a:ext>
            </a:extLst>
          </p:cNvPr>
          <p:cNvSpPr/>
          <p:nvPr/>
        </p:nvSpPr>
        <p:spPr>
          <a:xfrm>
            <a:off x="1235862" y="2937816"/>
            <a:ext cx="4273940" cy="408096"/>
          </a:xfrm>
          <a:prstGeom prst="rect">
            <a:avLst/>
          </a:prstGeom>
          <a:solidFill>
            <a:schemeClr val="bg1"/>
          </a:solidFill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Аша, Магнитогорск, Волчанск, Варгаши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BAF3E0-2832-4425-80A2-70D33FECE056}"/>
              </a:ext>
            </a:extLst>
          </p:cNvPr>
          <p:cNvSpPr/>
          <p:nvPr/>
        </p:nvSpPr>
        <p:spPr>
          <a:xfrm>
            <a:off x="1235862" y="5962298"/>
            <a:ext cx="4273940" cy="571383"/>
          </a:xfrm>
          <a:prstGeom prst="rect">
            <a:avLst/>
          </a:prstGeom>
          <a:solidFill>
            <a:schemeClr val="bg1"/>
          </a:solidFill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Снежинск</a:t>
            </a:r>
            <a:r>
              <a:rPr lang="ru-RU" dirty="0">
                <a:solidFill>
                  <a:schemeClr val="tx1"/>
                </a:solidFill>
              </a:rPr>
              <a:t>, Чебаркуль, Нижний Тагил, Каменск-Уральский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BAF3E0-2832-4425-80A2-70D33FECE056}"/>
              </a:ext>
            </a:extLst>
          </p:cNvPr>
          <p:cNvSpPr/>
          <p:nvPr/>
        </p:nvSpPr>
        <p:spPr>
          <a:xfrm>
            <a:off x="7359104" y="2883567"/>
            <a:ext cx="4273940" cy="443408"/>
          </a:xfrm>
          <a:prstGeom prst="rect">
            <a:avLst/>
          </a:prstGeom>
          <a:solidFill>
            <a:schemeClr val="bg1"/>
          </a:solidFill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Карабаш, Полевской</a:t>
            </a:r>
          </a:p>
        </p:txBody>
      </p:sp>
    </p:spTree>
    <p:extLst>
      <p:ext uri="{BB962C8B-B14F-4D97-AF65-F5344CB8AC3E}">
        <p14:creationId xmlns:p14="http://schemas.microsoft.com/office/powerpoint/2010/main" val="274881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252330" y="1591604"/>
            <a:ext cx="3078969" cy="2907510"/>
          </a:xfrm>
          <a:prstGeom prst="rect">
            <a:avLst/>
          </a:prstGeom>
          <a:noFill/>
          <a:ln w="63500">
            <a:solidFill>
              <a:srgbClr val="556973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sz="225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03513" y="1963271"/>
            <a:ext cx="2967745" cy="4214839"/>
          </a:xfrm>
          <a:prstGeom prst="rect">
            <a:avLst/>
          </a:prstGeom>
          <a:solidFill>
            <a:srgbClr val="20B2AA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sz="2250" dirty="0"/>
          </a:p>
        </p:txBody>
      </p:sp>
      <p:pic>
        <p:nvPicPr>
          <p:cNvPr id="11" name="Picture 2" descr="Картинки по запросу менторство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3" y="1230594"/>
            <a:ext cx="10148047" cy="54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560453" y="1591603"/>
            <a:ext cx="4954838" cy="34777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200" b="1" dirty="0">
                <a:solidFill>
                  <a:srgbClr val="7596A7"/>
                </a:solidFill>
              </a:rPr>
              <a:t>Соглашение о наставничестве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57743" y="3157204"/>
            <a:ext cx="4295125" cy="37311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Тутаев</a:t>
            </a:r>
            <a:r>
              <a:rPr lang="ru-RU" sz="1500" dirty="0">
                <a:solidFill>
                  <a:srgbClr val="30454F"/>
                </a:solidFill>
              </a:rPr>
              <a:t> – </a:t>
            </a:r>
            <a:r>
              <a:rPr lang="ru-RU" sz="1400" dirty="0">
                <a:solidFill>
                  <a:srgbClr val="30454F"/>
                </a:solidFill>
              </a:rPr>
              <a:t>Новомичуринск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Котовск</a:t>
            </a:r>
            <a:r>
              <a:rPr lang="ru-RU" sz="1800" dirty="0">
                <a:solidFill>
                  <a:srgbClr val="30454F"/>
                </a:solidFill>
              </a:rPr>
              <a:t> </a:t>
            </a:r>
            <a:r>
              <a:rPr lang="ru-RU" sz="1500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Кувшиново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Невинномысск</a:t>
            </a:r>
            <a:r>
              <a:rPr lang="ru-RU" sz="1200" dirty="0">
                <a:solidFill>
                  <a:srgbClr val="30454F"/>
                </a:solidFill>
              </a:rPr>
              <a:t> – </a:t>
            </a:r>
            <a:r>
              <a:rPr lang="ru-RU" sz="1400" dirty="0">
                <a:solidFill>
                  <a:srgbClr val="30454F"/>
                </a:solidFill>
              </a:rPr>
              <a:t>Ковдор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Невинномысск</a:t>
            </a:r>
            <a:r>
              <a:rPr lang="ru-RU" sz="1200" dirty="0">
                <a:solidFill>
                  <a:srgbClr val="30454F"/>
                </a:solidFill>
              </a:rPr>
              <a:t> – </a:t>
            </a:r>
            <a:r>
              <a:rPr lang="ru-RU" sz="1400" dirty="0">
                <a:solidFill>
                  <a:srgbClr val="30454F"/>
                </a:solidFill>
              </a:rPr>
              <a:t>Сегежа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Невинномысск</a:t>
            </a:r>
            <a:r>
              <a:rPr lang="ru-RU" sz="1200" b="1" dirty="0">
                <a:solidFill>
                  <a:srgbClr val="30454F"/>
                </a:solidFill>
              </a:rPr>
              <a:t> </a:t>
            </a:r>
            <a:r>
              <a:rPr lang="ru-RU" sz="1200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Надвоицы</a:t>
            </a:r>
          </a:p>
          <a:p>
            <a:pPr>
              <a:lnSpc>
                <a:spcPct val="150000"/>
              </a:lnSpc>
            </a:pPr>
            <a:r>
              <a:rPr lang="ru-RU" sz="1800" b="1" dirty="0" err="1">
                <a:solidFill>
                  <a:srgbClr val="30454F"/>
                </a:solidFill>
              </a:rPr>
              <a:t>Новокузнецк</a:t>
            </a:r>
            <a:r>
              <a:rPr lang="ru-RU" sz="1800" dirty="0" err="1">
                <a:solidFill>
                  <a:srgbClr val="30454F"/>
                </a:solidFill>
              </a:rPr>
              <a:t>+</a:t>
            </a:r>
            <a:r>
              <a:rPr lang="ru-RU" sz="1800" b="1" dirty="0" err="1">
                <a:solidFill>
                  <a:srgbClr val="30454F"/>
                </a:solidFill>
              </a:rPr>
              <a:t>Суздаль</a:t>
            </a:r>
            <a:r>
              <a:rPr lang="ru-RU" sz="1800" dirty="0">
                <a:solidFill>
                  <a:srgbClr val="30454F"/>
                </a:solidFill>
              </a:rPr>
              <a:t> </a:t>
            </a:r>
            <a:r>
              <a:rPr lang="ru-RU" sz="1050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Камешково</a:t>
            </a:r>
          </a:p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30454F"/>
                </a:solidFill>
              </a:rPr>
              <a:t>Выкса</a:t>
            </a:r>
            <a:r>
              <a:rPr lang="ru-RU" sz="1050" dirty="0">
                <a:solidFill>
                  <a:srgbClr val="30454F"/>
                </a:solidFill>
              </a:rPr>
              <a:t> – </a:t>
            </a:r>
            <a:r>
              <a:rPr lang="ru-RU" sz="1400" dirty="0">
                <a:solidFill>
                  <a:srgbClr val="30454F"/>
                </a:solidFill>
              </a:rPr>
              <a:t>Навашино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800" b="1" dirty="0">
                <a:solidFill>
                  <a:srgbClr val="30454F"/>
                </a:solidFill>
              </a:rPr>
              <a:t>Набережные Челны </a:t>
            </a:r>
            <a:r>
              <a:rPr lang="ru-RU" sz="1400" b="1" dirty="0">
                <a:solidFill>
                  <a:srgbClr val="30454F"/>
                </a:solidFill>
              </a:rPr>
              <a:t>– </a:t>
            </a:r>
            <a:r>
              <a:rPr lang="ru-RU" sz="1400" dirty="0">
                <a:solidFill>
                  <a:srgbClr val="30454F"/>
                </a:solidFill>
              </a:rPr>
              <a:t>Новокуйбышевск </a:t>
            </a:r>
          </a:p>
          <a:p>
            <a:r>
              <a:rPr lang="ru-RU" sz="1800" b="1" dirty="0"/>
              <a:t>Губкин</a:t>
            </a:r>
            <a:r>
              <a:rPr lang="ru-RU" sz="1100" dirty="0"/>
              <a:t> – </a:t>
            </a:r>
            <a:r>
              <a:rPr lang="ru-RU" sz="1400" dirty="0"/>
              <a:t>Дорогобуж</a:t>
            </a:r>
          </a:p>
          <a:p>
            <a:pPr>
              <a:lnSpc>
                <a:spcPct val="150000"/>
              </a:lnSpc>
            </a:pPr>
            <a:endParaRPr lang="ru-RU" sz="1100" dirty="0">
              <a:solidFill>
                <a:srgbClr val="30454F"/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0454F"/>
              </a:solidFill>
            </a:endParaRP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30454F"/>
              </a:solidFill>
            </a:endParaRPr>
          </a:p>
          <a:p>
            <a:endParaRPr lang="ru-RU" sz="1500" dirty="0">
              <a:solidFill>
                <a:srgbClr val="30454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43953" y="2389143"/>
            <a:ext cx="4350289" cy="8126"/>
          </a:xfrm>
          <a:prstGeom prst="line">
            <a:avLst/>
          </a:prstGeom>
          <a:ln w="22225">
            <a:solidFill>
              <a:srgbClr val="556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FB050C0-7A33-41AF-8815-24F3067C790A}"/>
              </a:ext>
            </a:extLst>
          </p:cNvPr>
          <p:cNvSpPr txBox="1"/>
          <p:nvPr/>
        </p:nvSpPr>
        <p:spPr>
          <a:xfrm>
            <a:off x="6752868" y="1353342"/>
            <a:ext cx="1177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556973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9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556973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7A4D40-556C-49A4-97BF-5773CC4D7025}"/>
              </a:ext>
            </a:extLst>
          </p:cNvPr>
          <p:cNvSpPr txBox="1"/>
          <p:nvPr/>
        </p:nvSpPr>
        <p:spPr>
          <a:xfrm>
            <a:off x="7562112" y="1859547"/>
            <a:ext cx="1818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соглашений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rgbClr val="30454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B0D4E6-13E7-418E-8442-D0FEF15B613E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A02DE-97BA-4E26-861D-784A02D76344}"/>
              </a:ext>
            </a:extLst>
          </p:cNvPr>
          <p:cNvSpPr txBox="1"/>
          <p:nvPr/>
        </p:nvSpPr>
        <p:spPr>
          <a:xfrm>
            <a:off x="199012" y="435100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«МЕСТО ПРИТЯЖЕНИЯ»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066A6-8E1C-4FDA-84A4-88BBA5E1D9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C17491-60F8-4FCD-AAB4-50EF6828BBE6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pic>
        <p:nvPicPr>
          <p:cNvPr id="9" name="Рисунок 8" descr="Изображение выглядит как рубашка&#10;&#10;Автоматически созданное описание">
            <a:extLst>
              <a:ext uri="{FF2B5EF4-FFF2-40B4-BE49-F238E27FC236}">
                <a16:creationId xmlns:a16="http://schemas.microsoft.com/office/drawing/2014/main" id="{C3238635-E1CE-470D-B6D2-2C1DE60E98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" y="5419423"/>
            <a:ext cx="1517374" cy="15173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A3CB22-09CD-475C-BC6D-EAAABC1D76A2}"/>
              </a:ext>
            </a:extLst>
          </p:cNvPr>
          <p:cNvSpPr txBox="1"/>
          <p:nvPr/>
        </p:nvSpPr>
        <p:spPr>
          <a:xfrm>
            <a:off x="11847442" y="6253459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27428"/>
            <a:ext cx="931817" cy="193878"/>
          </a:xfrm>
          <a:prstGeom prst="rect">
            <a:avLst/>
          </a:prstGeom>
          <a:solidFill>
            <a:srgbClr val="ABB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2721D4-C32B-423F-A089-1851F84C591F}"/>
              </a:ext>
            </a:extLst>
          </p:cNvPr>
          <p:cNvSpPr txBox="1"/>
          <p:nvPr/>
        </p:nvSpPr>
        <p:spPr>
          <a:xfrm>
            <a:off x="998741" y="1444156"/>
            <a:ext cx="450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МЕРОПРИЯТИЙ</a:t>
            </a:r>
            <a:endParaRPr lang="ru-RU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6B7C525-132F-4982-A87B-CC4D8F064807}"/>
              </a:ext>
            </a:extLst>
          </p:cNvPr>
          <p:cNvGrpSpPr/>
          <p:nvPr/>
        </p:nvGrpSpPr>
        <p:grpSpPr>
          <a:xfrm>
            <a:off x="1365567" y="2319370"/>
            <a:ext cx="5388429" cy="932747"/>
            <a:chOff x="343053" y="1788587"/>
            <a:chExt cx="5388429" cy="932747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73EEC51E-03F4-4EF9-8730-478C56736B4D}"/>
                </a:ext>
              </a:extLst>
            </p:cNvPr>
            <p:cNvSpPr/>
            <p:nvPr/>
          </p:nvSpPr>
          <p:spPr>
            <a:xfrm>
              <a:off x="343053" y="1788587"/>
              <a:ext cx="5388429" cy="93274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C2DFCA-1982-4284-81FC-E05793E89477}"/>
                </a:ext>
              </a:extLst>
            </p:cNvPr>
            <p:cNvSpPr txBox="1"/>
            <p:nvPr/>
          </p:nvSpPr>
          <p:spPr>
            <a:xfrm>
              <a:off x="1717597" y="1854850"/>
              <a:ext cx="18515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47</a:t>
              </a:r>
              <a:r>
                <a:rPr lang="ru-RU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тыс. </a:t>
              </a:r>
            </a:p>
            <a:p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человек посетили кинопоказы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ABDACE-CD0B-4688-B9AB-03CD0BF5A9E3}"/>
                </a:ext>
              </a:extLst>
            </p:cNvPr>
            <p:cNvSpPr txBox="1"/>
            <p:nvPr/>
          </p:nvSpPr>
          <p:spPr>
            <a:xfrm>
              <a:off x="408497" y="1867002"/>
              <a:ext cx="13927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94</a:t>
              </a:r>
              <a:endPara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моногорода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A1B114-EE2B-4222-94E6-345804413C45}"/>
                </a:ext>
              </a:extLst>
            </p:cNvPr>
            <p:cNvSpPr txBox="1"/>
            <p:nvPr/>
          </p:nvSpPr>
          <p:spPr>
            <a:xfrm>
              <a:off x="3290720" y="1867002"/>
              <a:ext cx="23743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150</a:t>
              </a:r>
              <a:r>
                <a:rPr lang="ru-RU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тыс. </a:t>
              </a:r>
            </a:p>
            <a:p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человек посетили другие мероприятия фестиваля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E6B167B-F11F-4633-81FF-D311EC65CA5F}"/>
              </a:ext>
            </a:extLst>
          </p:cNvPr>
          <p:cNvSpPr txBox="1"/>
          <p:nvPr/>
        </p:nvSpPr>
        <p:spPr>
          <a:xfrm>
            <a:off x="998741" y="3844540"/>
            <a:ext cx="5573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СОПРОВОЖДЕНИЕ ЗАЯВОК </a:t>
            </a:r>
            <a:r>
              <a: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МОДЕРНИЗАЦИЮ И ОБОРУДОВАНИЕ КИНОЗАЛОВ В </a:t>
            </a:r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 КИНО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8E600C0-C263-4AC7-ABFA-C3E4CE68A850}"/>
              </a:ext>
            </a:extLst>
          </p:cNvPr>
          <p:cNvGrpSpPr/>
          <p:nvPr/>
        </p:nvGrpSpPr>
        <p:grpSpPr>
          <a:xfrm>
            <a:off x="1438956" y="5125202"/>
            <a:ext cx="5350355" cy="885312"/>
            <a:chOff x="381127" y="4694484"/>
            <a:chExt cx="5350355" cy="885312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3AD2164-B9A0-47CD-82F7-30BCFED98AB1}"/>
                </a:ext>
              </a:extLst>
            </p:cNvPr>
            <p:cNvSpPr/>
            <p:nvPr/>
          </p:nvSpPr>
          <p:spPr>
            <a:xfrm>
              <a:off x="381127" y="4694484"/>
              <a:ext cx="5350355" cy="8853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0B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0197F2-FAA9-4D92-A205-7EB3032A2695}"/>
                </a:ext>
              </a:extLst>
            </p:cNvPr>
            <p:cNvSpPr txBox="1"/>
            <p:nvPr/>
          </p:nvSpPr>
          <p:spPr>
            <a:xfrm>
              <a:off x="3015698" y="4838590"/>
              <a:ext cx="19658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362</a:t>
              </a:r>
              <a:r>
                <a:rPr lang="ru-RU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млн рублей – субсидия Фонда кино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1E4129-82E2-482F-B8FC-1CED73F2A172}"/>
                </a:ext>
              </a:extLst>
            </p:cNvPr>
            <p:cNvSpPr txBox="1"/>
            <p:nvPr/>
          </p:nvSpPr>
          <p:spPr>
            <a:xfrm>
              <a:off x="1824727" y="4844751"/>
              <a:ext cx="12815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71</a:t>
              </a:r>
              <a:endPara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моногород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BC2AC1-F200-4BE9-BE3F-1CFBBECCE73A}"/>
                </a:ext>
              </a:extLst>
            </p:cNvPr>
            <p:cNvSpPr txBox="1"/>
            <p:nvPr/>
          </p:nvSpPr>
          <p:spPr>
            <a:xfrm>
              <a:off x="540770" y="4844752"/>
              <a:ext cx="1149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73</a:t>
              </a:r>
              <a:endParaRPr lang="ru-RU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кинозалов</a:t>
              </a:r>
            </a:p>
          </p:txBody>
        </p:sp>
      </p:grpSp>
      <p:sp>
        <p:nvSpPr>
          <p:cNvPr id="35" name="Пятиугольник 64">
            <a:extLst>
              <a:ext uri="{FF2B5EF4-FFF2-40B4-BE49-F238E27FC236}">
                <a16:creationId xmlns:a16="http://schemas.microsoft.com/office/drawing/2014/main" id="{80AF98BF-3440-48C4-8614-2893FC7379F3}"/>
              </a:ext>
            </a:extLst>
          </p:cNvPr>
          <p:cNvSpPr/>
          <p:nvPr/>
        </p:nvSpPr>
        <p:spPr>
          <a:xfrm>
            <a:off x="524663" y="1483016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ятиугольник 65">
            <a:extLst>
              <a:ext uri="{FF2B5EF4-FFF2-40B4-BE49-F238E27FC236}">
                <a16:creationId xmlns:a16="http://schemas.microsoft.com/office/drawing/2014/main" id="{FEC98418-07A0-4FE5-BAA3-988B2AC2D2B1}"/>
              </a:ext>
            </a:extLst>
          </p:cNvPr>
          <p:cNvSpPr/>
          <p:nvPr/>
        </p:nvSpPr>
        <p:spPr>
          <a:xfrm>
            <a:off x="465908" y="3844540"/>
            <a:ext cx="360000" cy="360000"/>
          </a:xfrm>
          <a:prstGeom prst="homePlat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4" descr="https://progorod76.ru/userfiles/picitem/img-35121-15607060851010.jpg">
            <a:extLst>
              <a:ext uri="{FF2B5EF4-FFF2-40B4-BE49-F238E27FC236}">
                <a16:creationId xmlns:a16="http://schemas.microsoft.com/office/drawing/2014/main" id="{7B1EA7DC-4F94-42AE-9654-583B8C4A7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83" y="1182176"/>
            <a:ext cx="4544886" cy="284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8FC27BC-9EEF-4211-A813-42E8D0778238}"/>
              </a:ext>
            </a:extLst>
          </p:cNvPr>
          <p:cNvSpPr txBox="1">
            <a:spLocks/>
          </p:cNvSpPr>
          <p:nvPr/>
        </p:nvSpPr>
        <p:spPr>
          <a:xfrm>
            <a:off x="7476693" y="4862301"/>
            <a:ext cx="4707940" cy="1798123"/>
          </a:xfrm>
          <a:prstGeom prst="rect">
            <a:avLst/>
          </a:prstGeom>
          <a:solidFill>
            <a:srgbClr val="20B2AA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C4565-0B98-4BBE-B050-40CFE26EDEF1}"/>
              </a:ext>
            </a:extLst>
          </p:cNvPr>
          <p:cNvSpPr txBox="1"/>
          <p:nvPr/>
        </p:nvSpPr>
        <p:spPr>
          <a:xfrm>
            <a:off x="7653278" y="5125202"/>
            <a:ext cx="43547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 до </a:t>
            </a:r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тыс. человек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 сумма поддержки на один кинозал – </a:t>
            </a:r>
            <a:r>
              <a:rPr lang="ru-RU" sz="2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млн рублей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026635-883D-4978-A30B-BA60A38C7B76}"/>
              </a:ext>
            </a:extLst>
          </p:cNvPr>
          <p:cNvSpPr/>
          <p:nvPr/>
        </p:nvSpPr>
        <p:spPr>
          <a:xfrm>
            <a:off x="192528" y="419875"/>
            <a:ext cx="11999471" cy="518399"/>
          </a:xfrm>
          <a:prstGeom prst="rect">
            <a:avLst/>
          </a:prstGeom>
          <a:solidFill>
            <a:srgbClr val="436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BD669-7B00-4712-B903-686D2E5A0F59}"/>
              </a:ext>
            </a:extLst>
          </p:cNvPr>
          <p:cNvSpPr txBox="1"/>
          <p:nvPr/>
        </p:nvSpPr>
        <p:spPr>
          <a:xfrm>
            <a:off x="199012" y="435100"/>
            <a:ext cx="941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«ФЕСТИВАЛЬ УЛИЧНОГО КИНО»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12C395-2238-4B5D-820D-ACFC6778E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16" y="281287"/>
            <a:ext cx="732856" cy="76256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E50521-F958-4246-BFB6-F12DBF90D097}"/>
              </a:ext>
            </a:extLst>
          </p:cNvPr>
          <p:cNvSpPr/>
          <p:nvPr/>
        </p:nvSpPr>
        <p:spPr>
          <a:xfrm>
            <a:off x="259792" y="107488"/>
            <a:ext cx="456064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НЕФИНАНСОВЫЕ МЕРЫ ПОДДЕРЖКИ</a:t>
            </a:r>
          </a:p>
        </p:txBody>
      </p:sp>
      <p:pic>
        <p:nvPicPr>
          <p:cNvPr id="15" name="Рисунок 14" descr="Изображение выглядит как тарел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8C30DAE-C592-4C18-A77C-F88D69C4A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2" y="5198089"/>
            <a:ext cx="760892" cy="76089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нак&#10;&#10;Автоматически созданное описание">
            <a:extLst>
              <a:ext uri="{FF2B5EF4-FFF2-40B4-BE49-F238E27FC236}">
                <a16:creationId xmlns:a16="http://schemas.microsoft.com/office/drawing/2014/main" id="{2FB1D792-FD6F-4ADA-8316-3305F4497F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3" y="2397072"/>
            <a:ext cx="800932" cy="8009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A1AD7E6-AD79-4A2A-8256-0BB8E79B315C}"/>
              </a:ext>
            </a:extLst>
          </p:cNvPr>
          <p:cNvSpPr txBox="1"/>
          <p:nvPr/>
        </p:nvSpPr>
        <p:spPr>
          <a:xfrm>
            <a:off x="11847442" y="6253459"/>
            <a:ext cx="2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649403-5206-4531-9C50-1D9C6DDE06DC}"/>
              </a:ext>
            </a:extLst>
          </p:cNvPr>
          <p:cNvSpPr txBox="1"/>
          <p:nvPr/>
        </p:nvSpPr>
        <p:spPr>
          <a:xfrm>
            <a:off x="7476693" y="4467143"/>
            <a:ext cx="149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DBAF3E0-2832-4425-80A2-70D33FECE056}"/>
              </a:ext>
            </a:extLst>
          </p:cNvPr>
          <p:cNvSpPr/>
          <p:nvPr/>
        </p:nvSpPr>
        <p:spPr>
          <a:xfrm>
            <a:off x="1948076" y="3182715"/>
            <a:ext cx="4273940" cy="556038"/>
          </a:xfrm>
          <a:prstGeom prst="rect">
            <a:avLst/>
          </a:prstGeom>
          <a:solidFill>
            <a:schemeClr val="bg1"/>
          </a:solidFill>
          <a:ln w="28575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Трехгорный, Верхняя Салда, Каменск-Уральский, Петухово</a:t>
            </a:r>
          </a:p>
        </p:txBody>
      </p:sp>
    </p:spTree>
    <p:extLst>
      <p:ext uri="{BB962C8B-B14F-4D97-AF65-F5344CB8AC3E}">
        <p14:creationId xmlns:p14="http://schemas.microsoft.com/office/powerpoint/2010/main" val="3472085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1968</TotalTime>
  <Words>813</Words>
  <Application>Microsoft Office PowerPoint</Application>
  <PresentationFormat>Широкоэкранный</PresentationFormat>
  <Paragraphs>191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</vt:lpstr>
      <vt:lpstr>Tahoma</vt:lpstr>
      <vt:lpstr>Wingdings</vt:lpstr>
      <vt:lpstr>Тема Office</vt:lpstr>
      <vt:lpstr>МОНОГОРОДА.РФ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Некоммерческая организация «Фонд развития моногородов»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Альмир Хабибрахимов</cp:lastModifiedBy>
  <cp:revision>137</cp:revision>
  <dcterms:created xsi:type="dcterms:W3CDTF">2018-11-02T07:05:00Z</dcterms:created>
  <dcterms:modified xsi:type="dcterms:W3CDTF">2020-08-18T08:39:39Z</dcterms:modified>
</cp:coreProperties>
</file>